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8" r:id="rId3"/>
    <p:sldId id="261" r:id="rId4"/>
    <p:sldId id="262" r:id="rId5"/>
    <p:sldId id="263" r:id="rId6"/>
    <p:sldId id="257" r:id="rId7"/>
    <p:sldId id="259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 snapToObjects="1">
      <p:cViewPr>
        <p:scale>
          <a:sx n="73" d="100"/>
          <a:sy n="73" d="100"/>
        </p:scale>
        <p:origin x="2072" y="1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B1186E-EC52-4990-AFF7-0465DE47B38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C5D3B8-F528-49F4-A0DE-5CDC4141E556}">
      <dgm:prSet/>
      <dgm:spPr/>
      <dgm:t>
        <a:bodyPr/>
        <a:lstStyle/>
        <a:p>
          <a:r>
            <a:rPr lang="en-US" b="1" dirty="0"/>
            <a:t>Wat is nu urgent?</a:t>
          </a:r>
          <a:endParaRPr lang="en-US" dirty="0"/>
        </a:p>
      </dgm:t>
    </dgm:pt>
    <dgm:pt modelId="{72E6E65A-77C2-482D-9460-3A824890BEBC}" type="parTrans" cxnId="{514CCA0E-73CE-4863-BAF9-E7B5D4419359}">
      <dgm:prSet/>
      <dgm:spPr/>
      <dgm:t>
        <a:bodyPr/>
        <a:lstStyle/>
        <a:p>
          <a:endParaRPr lang="en-US"/>
        </a:p>
      </dgm:t>
    </dgm:pt>
    <dgm:pt modelId="{E2D8B7DE-EC17-4433-A9CA-0421CA8192CC}" type="sibTrans" cxnId="{514CCA0E-73CE-4863-BAF9-E7B5D4419359}">
      <dgm:prSet/>
      <dgm:spPr/>
      <dgm:t>
        <a:bodyPr/>
        <a:lstStyle/>
        <a:p>
          <a:endParaRPr lang="en-US"/>
        </a:p>
      </dgm:t>
    </dgm:pt>
    <dgm:pt modelId="{7A5E8D1B-2804-421D-BA9F-2FF9557EC929}">
      <dgm:prSet/>
      <dgm:spPr/>
      <dgm:t>
        <a:bodyPr/>
        <a:lstStyle/>
        <a:p>
          <a:r>
            <a:rPr lang="nl-NL" noProof="0" dirty="0"/>
            <a:t>Wie zijn belangrijke actoren/spelers?</a:t>
          </a:r>
        </a:p>
      </dgm:t>
    </dgm:pt>
    <dgm:pt modelId="{85180ED1-5B75-492B-A436-F138D12C6E94}" type="parTrans" cxnId="{D0D72D43-5733-402E-A7D6-C5A6D9690458}">
      <dgm:prSet/>
      <dgm:spPr/>
      <dgm:t>
        <a:bodyPr/>
        <a:lstStyle/>
        <a:p>
          <a:endParaRPr lang="en-US"/>
        </a:p>
      </dgm:t>
    </dgm:pt>
    <dgm:pt modelId="{AE905DAC-0C3F-4FB8-B022-9716A3B8B239}" type="sibTrans" cxnId="{D0D72D43-5733-402E-A7D6-C5A6D9690458}">
      <dgm:prSet/>
      <dgm:spPr/>
      <dgm:t>
        <a:bodyPr/>
        <a:lstStyle/>
        <a:p>
          <a:endParaRPr lang="en-US"/>
        </a:p>
      </dgm:t>
    </dgm:pt>
    <dgm:pt modelId="{00DAF3C4-51CB-48E0-8A2E-0294F4BC5016}">
      <dgm:prSet/>
      <dgm:spPr/>
      <dgm:t>
        <a:bodyPr/>
        <a:lstStyle/>
        <a:p>
          <a:r>
            <a:rPr lang="nl-NL" noProof="0" dirty="0"/>
            <a:t>Wat kan de overheid doen?</a:t>
          </a:r>
        </a:p>
      </dgm:t>
    </dgm:pt>
    <dgm:pt modelId="{5513895F-3A1A-4563-95C1-72C0EF00C815}" type="parTrans" cxnId="{F5D0E385-1B5D-4AEB-9C8F-45CEC0F59B0B}">
      <dgm:prSet/>
      <dgm:spPr/>
      <dgm:t>
        <a:bodyPr/>
        <a:lstStyle/>
        <a:p>
          <a:endParaRPr lang="en-US"/>
        </a:p>
      </dgm:t>
    </dgm:pt>
    <dgm:pt modelId="{091A1C63-9040-425A-ABB6-ABC19E557EB1}" type="sibTrans" cxnId="{F5D0E385-1B5D-4AEB-9C8F-45CEC0F59B0B}">
      <dgm:prSet/>
      <dgm:spPr/>
      <dgm:t>
        <a:bodyPr/>
        <a:lstStyle/>
        <a:p>
          <a:endParaRPr lang="en-US"/>
        </a:p>
      </dgm:t>
    </dgm:pt>
    <dgm:pt modelId="{F59A8257-9EF2-484B-B737-E0BDB41F7D43}" type="pres">
      <dgm:prSet presAssocID="{27B1186E-EC52-4990-AFF7-0465DE47B388}" presName="linear" presStyleCnt="0">
        <dgm:presLayoutVars>
          <dgm:animLvl val="lvl"/>
          <dgm:resizeHandles val="exact"/>
        </dgm:presLayoutVars>
      </dgm:prSet>
      <dgm:spPr/>
    </dgm:pt>
    <dgm:pt modelId="{0E8FF036-83E7-9F4A-A0FA-7CD3C137CD18}" type="pres">
      <dgm:prSet presAssocID="{D0C5D3B8-F528-49F4-A0DE-5CDC4141E55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75DD96F-D114-2847-A9D1-300A522444CF}" type="pres">
      <dgm:prSet presAssocID="{E2D8B7DE-EC17-4433-A9CA-0421CA8192CC}" presName="spacer" presStyleCnt="0"/>
      <dgm:spPr/>
    </dgm:pt>
    <dgm:pt modelId="{0A48ED64-AE12-764D-B91C-AACABCD0C315}" type="pres">
      <dgm:prSet presAssocID="{7A5E8D1B-2804-421D-BA9F-2FF9557EC9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9B2D1B0-F1ED-A94C-917D-ACB3B4AC2D42}" type="pres">
      <dgm:prSet presAssocID="{AE905DAC-0C3F-4FB8-B022-9716A3B8B239}" presName="spacer" presStyleCnt="0"/>
      <dgm:spPr/>
    </dgm:pt>
    <dgm:pt modelId="{B078BFED-E41A-AC48-B778-A8689759F2D7}" type="pres">
      <dgm:prSet presAssocID="{00DAF3C4-51CB-48E0-8A2E-0294F4BC501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14CCA0E-73CE-4863-BAF9-E7B5D4419359}" srcId="{27B1186E-EC52-4990-AFF7-0465DE47B388}" destId="{D0C5D3B8-F528-49F4-A0DE-5CDC4141E556}" srcOrd="0" destOrd="0" parTransId="{72E6E65A-77C2-482D-9460-3A824890BEBC}" sibTransId="{E2D8B7DE-EC17-4433-A9CA-0421CA8192CC}"/>
    <dgm:cxn modelId="{D0D72D43-5733-402E-A7D6-C5A6D9690458}" srcId="{27B1186E-EC52-4990-AFF7-0465DE47B388}" destId="{7A5E8D1B-2804-421D-BA9F-2FF9557EC929}" srcOrd="1" destOrd="0" parTransId="{85180ED1-5B75-492B-A436-F138D12C6E94}" sibTransId="{AE905DAC-0C3F-4FB8-B022-9716A3B8B239}"/>
    <dgm:cxn modelId="{F5D0E385-1B5D-4AEB-9C8F-45CEC0F59B0B}" srcId="{27B1186E-EC52-4990-AFF7-0465DE47B388}" destId="{00DAF3C4-51CB-48E0-8A2E-0294F4BC5016}" srcOrd="2" destOrd="0" parTransId="{5513895F-3A1A-4563-95C1-72C0EF00C815}" sibTransId="{091A1C63-9040-425A-ABB6-ABC19E557EB1}"/>
    <dgm:cxn modelId="{A2F7C992-D7C6-3246-94D5-F753EFA459EC}" type="presOf" srcId="{00DAF3C4-51CB-48E0-8A2E-0294F4BC5016}" destId="{B078BFED-E41A-AC48-B778-A8689759F2D7}" srcOrd="0" destOrd="0" presId="urn:microsoft.com/office/officeart/2005/8/layout/vList2"/>
    <dgm:cxn modelId="{B3496B95-2A47-D742-8FCE-65111944DB50}" type="presOf" srcId="{27B1186E-EC52-4990-AFF7-0465DE47B388}" destId="{F59A8257-9EF2-484B-B737-E0BDB41F7D43}" srcOrd="0" destOrd="0" presId="urn:microsoft.com/office/officeart/2005/8/layout/vList2"/>
    <dgm:cxn modelId="{2528C7B4-B4E2-1941-9803-E552A8BEDDFA}" type="presOf" srcId="{7A5E8D1B-2804-421D-BA9F-2FF9557EC929}" destId="{0A48ED64-AE12-764D-B91C-AACABCD0C315}" srcOrd="0" destOrd="0" presId="urn:microsoft.com/office/officeart/2005/8/layout/vList2"/>
    <dgm:cxn modelId="{5FA21ED3-5B0A-254A-9B85-B14F54719B3D}" type="presOf" srcId="{D0C5D3B8-F528-49F4-A0DE-5CDC4141E556}" destId="{0E8FF036-83E7-9F4A-A0FA-7CD3C137CD18}" srcOrd="0" destOrd="0" presId="urn:microsoft.com/office/officeart/2005/8/layout/vList2"/>
    <dgm:cxn modelId="{8022BB68-662C-D94F-9B36-F7105B0E3BEC}" type="presParOf" srcId="{F59A8257-9EF2-484B-B737-E0BDB41F7D43}" destId="{0E8FF036-83E7-9F4A-A0FA-7CD3C137CD18}" srcOrd="0" destOrd="0" presId="urn:microsoft.com/office/officeart/2005/8/layout/vList2"/>
    <dgm:cxn modelId="{C5DAD6CF-4364-A045-9F9F-1F6A3FC92A5D}" type="presParOf" srcId="{F59A8257-9EF2-484B-B737-E0BDB41F7D43}" destId="{F75DD96F-D114-2847-A9D1-300A522444CF}" srcOrd="1" destOrd="0" presId="urn:microsoft.com/office/officeart/2005/8/layout/vList2"/>
    <dgm:cxn modelId="{3F273330-EDF9-9942-A8F4-5A036CA602DD}" type="presParOf" srcId="{F59A8257-9EF2-484B-B737-E0BDB41F7D43}" destId="{0A48ED64-AE12-764D-B91C-AACABCD0C315}" srcOrd="2" destOrd="0" presId="urn:microsoft.com/office/officeart/2005/8/layout/vList2"/>
    <dgm:cxn modelId="{13B2769F-BD94-E94C-B2D2-5ACA4C266263}" type="presParOf" srcId="{F59A8257-9EF2-484B-B737-E0BDB41F7D43}" destId="{79B2D1B0-F1ED-A94C-917D-ACB3B4AC2D42}" srcOrd="3" destOrd="0" presId="urn:microsoft.com/office/officeart/2005/8/layout/vList2"/>
    <dgm:cxn modelId="{F056A041-F5C4-7B40-9CA4-3EF3433E98D1}" type="presParOf" srcId="{F59A8257-9EF2-484B-B737-E0BDB41F7D43}" destId="{B078BFED-E41A-AC48-B778-A8689759F2D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FF036-83E7-9F4A-A0FA-7CD3C137CD18}">
      <dsp:nvSpPr>
        <dsp:cNvPr id="0" name=""/>
        <dsp:cNvSpPr/>
      </dsp:nvSpPr>
      <dsp:spPr>
        <a:xfrm>
          <a:off x="0" y="5991"/>
          <a:ext cx="5266535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Wat is nu urgent?</a:t>
          </a:r>
          <a:endParaRPr lang="en-US" sz="3100" kern="1200" dirty="0"/>
        </a:p>
      </dsp:txBody>
      <dsp:txXfrm>
        <a:off x="60116" y="66107"/>
        <a:ext cx="5146303" cy="1111247"/>
      </dsp:txXfrm>
    </dsp:sp>
    <dsp:sp modelId="{0A48ED64-AE12-764D-B91C-AACABCD0C315}">
      <dsp:nvSpPr>
        <dsp:cNvPr id="0" name=""/>
        <dsp:cNvSpPr/>
      </dsp:nvSpPr>
      <dsp:spPr>
        <a:xfrm>
          <a:off x="0" y="1326751"/>
          <a:ext cx="5266535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100" kern="1200" noProof="0" dirty="0"/>
            <a:t>Wie zijn belangrijke actoren/spelers?</a:t>
          </a:r>
        </a:p>
      </dsp:txBody>
      <dsp:txXfrm>
        <a:off x="60116" y="1386867"/>
        <a:ext cx="5146303" cy="1111247"/>
      </dsp:txXfrm>
    </dsp:sp>
    <dsp:sp modelId="{B078BFED-E41A-AC48-B778-A8689759F2D7}">
      <dsp:nvSpPr>
        <dsp:cNvPr id="0" name=""/>
        <dsp:cNvSpPr/>
      </dsp:nvSpPr>
      <dsp:spPr>
        <a:xfrm>
          <a:off x="0" y="2647511"/>
          <a:ext cx="5266535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100" kern="1200" noProof="0" dirty="0"/>
            <a:t>Wat kan de overheid doen?</a:t>
          </a:r>
        </a:p>
      </dsp:txBody>
      <dsp:txXfrm>
        <a:off x="60116" y="2707627"/>
        <a:ext cx="5146303" cy="1111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6/1/21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‹nr.›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02467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6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5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22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4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6/1/21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‹nr.›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5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03248A-365B-024C-9D9E-50330F758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6112" y="1028919"/>
            <a:ext cx="5266535" cy="134511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Hoe </a:t>
            </a:r>
            <a:r>
              <a:rPr lang="nl-NL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verder</a:t>
            </a: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  <a:b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l-NL" sz="1800" kern="1200" spc="-50" baseline="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(tafels waren prachtig initiatief!)</a:t>
            </a:r>
            <a:br>
              <a:rPr lang="nl-NL" sz="1800" kern="1200" spc="-50" baseline="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nl-NL" sz="1800" kern="1200" spc="-50" baseline="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nl-NL" sz="1800" kern="1200" spc="-50" baseline="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nl-NL" sz="1800" kern="1200" spc="-50" baseline="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endParaRPr lang="nl-NL" sz="4200" kern="1200" spc="-50" baseline="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22B89B2-1475-4AB9-AB12-F2DB5B6A77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9" r="43989" b="1"/>
          <a:stretch/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  <p:graphicFrame>
        <p:nvGraphicFramePr>
          <p:cNvPr id="13" name="Tijdelijke aanduiding voor inhoud 1">
            <a:extLst>
              <a:ext uri="{FF2B5EF4-FFF2-40B4-BE49-F238E27FC236}">
                <a16:creationId xmlns:a16="http://schemas.microsoft.com/office/drawing/2014/main" id="{FDE6544B-F4E6-4A54-BBD6-B36B48A513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1660563"/>
              </p:ext>
            </p:extLst>
          </p:nvPr>
        </p:nvGraphicFramePr>
        <p:xfrm>
          <a:off x="6163464" y="2596779"/>
          <a:ext cx="5266535" cy="388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3483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F8A4B-11BB-464E-9027-8E4176194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108001"/>
            <a:ext cx="9144000" cy="899475"/>
          </a:xfrm>
        </p:spPr>
        <p:txBody>
          <a:bodyPr>
            <a:normAutofit fontScale="90000"/>
          </a:bodyPr>
          <a:lstStyle/>
          <a:p>
            <a:r>
              <a:rPr lang="nl-NL" dirty="0"/>
              <a:t>I. </a:t>
            </a:r>
            <a:br>
              <a:rPr lang="nl-NL" dirty="0"/>
            </a:br>
            <a:r>
              <a:rPr lang="nl-NL" dirty="0"/>
              <a:t>Urgentie (1). </a:t>
            </a:r>
            <a:r>
              <a:rPr lang="nl-NL" sz="3100" dirty="0"/>
              <a:t>Covid19=vergrootglas én aanjager van maatschappelijke scheidslijnen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84BB92-2726-0B40-B3BF-7EDADFD61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228" y="2843469"/>
            <a:ext cx="9144000" cy="3127248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Terug naar 2019 is onmogelijk</a:t>
            </a:r>
          </a:p>
          <a:p>
            <a:r>
              <a:rPr lang="nl-NL" dirty="0"/>
              <a:t>Economisch, sociaal, cultureel-&gt;alle maatschappelijke domeinen zijn geraakt</a:t>
            </a:r>
          </a:p>
          <a:p>
            <a:r>
              <a:rPr lang="nl-NL" dirty="0"/>
              <a:t>Individu – collectief: sectoren zijn niet in gevaar, maar individuen</a:t>
            </a:r>
          </a:p>
          <a:p>
            <a:r>
              <a:rPr lang="nl-NL" b="1" dirty="0"/>
              <a:t>NU van belang: Herstellen en benoemen waar kansen liggen: op gebied van werken, wonen, netwerken, vrijetijd.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179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C7A2F8-367F-F947-92B2-9EBA85407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065959"/>
            <a:ext cx="9144000" cy="1344168"/>
          </a:xfrm>
        </p:spPr>
        <p:txBody>
          <a:bodyPr/>
          <a:lstStyle/>
          <a:p>
            <a:r>
              <a:rPr lang="nl-NL" dirty="0"/>
              <a:t>Urgentie (2). Herstel van zwakke bindingen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250B94-C02C-7449-80EB-47B94A014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283" y="2410126"/>
            <a:ext cx="9704686" cy="3691735"/>
          </a:xfrm>
        </p:spPr>
        <p:txBody>
          <a:bodyPr>
            <a:normAutofit lnSpcReduction="10000"/>
          </a:bodyPr>
          <a:lstStyle/>
          <a:p>
            <a:r>
              <a:rPr lang="nl-NL" dirty="0"/>
              <a:t>Pre-</a:t>
            </a:r>
            <a:r>
              <a:rPr lang="nl-NL" dirty="0" err="1"/>
              <a:t>covid</a:t>
            </a:r>
            <a:r>
              <a:rPr lang="nl-NL" dirty="0"/>
              <a:t>-era: ca 80% van je dag = contact met zwakke bindingen, d.i. kennissen, collega’s, buren</a:t>
            </a:r>
          </a:p>
          <a:p>
            <a:r>
              <a:rPr lang="nl-NL" dirty="0"/>
              <a:t>Belangrijke sociale functie:  informatie en integratie, serendipiteit</a:t>
            </a:r>
          </a:p>
          <a:p>
            <a:r>
              <a:rPr lang="nl-NL" dirty="0"/>
              <a:t>Polarisatie = mede het gevolg van gesloten netwerken</a:t>
            </a:r>
          </a:p>
          <a:p>
            <a:r>
              <a:rPr lang="nl-NL" dirty="0"/>
              <a:t>Onderzoek laat zien: focus tijdens crisis op sterke bindingen </a:t>
            </a:r>
          </a:p>
          <a:p>
            <a:r>
              <a:rPr lang="nl-NL" dirty="0"/>
              <a:t>En: tekort aan zwakke bindingen gaat samen met meer eenzaamheidsgevoelens</a:t>
            </a:r>
          </a:p>
        </p:txBody>
      </p:sp>
    </p:spTree>
    <p:extLst>
      <p:ext uri="{BB962C8B-B14F-4D97-AF65-F5344CB8AC3E}">
        <p14:creationId xmlns:p14="http://schemas.microsoft.com/office/powerpoint/2010/main" val="399482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Rechte verbindingslijn 29">
            <a:extLst>
              <a:ext uri="{FF2B5EF4-FFF2-40B4-BE49-F238E27FC236}">
                <a16:creationId xmlns:a16="http://schemas.microsoft.com/office/drawing/2014/main" id="{0DCC28C5-B68A-7C4E-8B66-D9CD481D9270}"/>
              </a:ext>
            </a:extLst>
          </p:cNvPr>
          <p:cNvCxnSpPr>
            <a:cxnSpLocks/>
          </p:cNvCxnSpPr>
          <p:nvPr/>
        </p:nvCxnSpPr>
        <p:spPr>
          <a:xfrm flipV="1">
            <a:off x="5394894" y="2107390"/>
            <a:ext cx="279075" cy="589537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F3062516-5EC2-0846-9C47-ADAB263FEA65}"/>
              </a:ext>
            </a:extLst>
          </p:cNvPr>
          <p:cNvCxnSpPr>
            <a:cxnSpLocks/>
          </p:cNvCxnSpPr>
          <p:nvPr/>
        </p:nvCxnSpPr>
        <p:spPr>
          <a:xfrm>
            <a:off x="3016522" y="3537890"/>
            <a:ext cx="540673" cy="32400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>
            <a:extLst>
              <a:ext uri="{FF2B5EF4-FFF2-40B4-BE49-F238E27FC236}">
                <a16:creationId xmlns:a16="http://schemas.microsoft.com/office/drawing/2014/main" id="{8AFFE0F2-C6BE-E448-A03D-AEF9FC1528F8}"/>
              </a:ext>
            </a:extLst>
          </p:cNvPr>
          <p:cNvCxnSpPr>
            <a:cxnSpLocks/>
            <a:endCxn id="18" idx="3"/>
          </p:cNvCxnSpPr>
          <p:nvPr/>
        </p:nvCxnSpPr>
        <p:spPr>
          <a:xfrm flipV="1">
            <a:off x="2782060" y="4088877"/>
            <a:ext cx="812475" cy="20177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88DBF77B-1C7A-184F-8D00-9819FA9CA3DC}"/>
              </a:ext>
            </a:extLst>
          </p:cNvPr>
          <p:cNvCxnSpPr>
            <a:cxnSpLocks/>
          </p:cNvCxnSpPr>
          <p:nvPr/>
        </p:nvCxnSpPr>
        <p:spPr>
          <a:xfrm flipV="1">
            <a:off x="2533650" y="3537890"/>
            <a:ext cx="248410" cy="558085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9B3BCF47-1977-D74E-BA8C-ABEF2CCDDBA7}"/>
              </a:ext>
            </a:extLst>
          </p:cNvPr>
          <p:cNvCxnSpPr>
            <a:cxnSpLocks/>
            <a:endCxn id="13" idx="4"/>
          </p:cNvCxnSpPr>
          <p:nvPr/>
        </p:nvCxnSpPr>
        <p:spPr>
          <a:xfrm flipV="1">
            <a:off x="8822050" y="2198078"/>
            <a:ext cx="61112" cy="1103208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>
            <a:extLst>
              <a:ext uri="{FF2B5EF4-FFF2-40B4-BE49-F238E27FC236}">
                <a16:creationId xmlns:a16="http://schemas.microsoft.com/office/drawing/2014/main" id="{0C97EE21-4029-664D-AD11-AEE3728792CA}"/>
              </a:ext>
            </a:extLst>
          </p:cNvPr>
          <p:cNvCxnSpPr>
            <a:cxnSpLocks/>
          </p:cNvCxnSpPr>
          <p:nvPr/>
        </p:nvCxnSpPr>
        <p:spPr>
          <a:xfrm>
            <a:off x="5758039" y="2198078"/>
            <a:ext cx="731824" cy="334106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31">
            <a:extLst>
              <a:ext uri="{FF2B5EF4-FFF2-40B4-BE49-F238E27FC236}">
                <a16:creationId xmlns:a16="http://schemas.microsoft.com/office/drawing/2014/main" id="{429FCAD2-FD8A-F941-A7BF-FAD3F7619615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138139" y="2070363"/>
            <a:ext cx="1389184" cy="1534483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7B355D2C-4E3C-9044-8D70-F4CFB9A60B2D}"/>
              </a:ext>
            </a:extLst>
          </p:cNvPr>
          <p:cNvCxnSpPr>
            <a:cxnSpLocks/>
          </p:cNvCxnSpPr>
          <p:nvPr/>
        </p:nvCxnSpPr>
        <p:spPr>
          <a:xfrm flipV="1">
            <a:off x="5606888" y="2622872"/>
            <a:ext cx="812475" cy="20177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3148EC54-E33B-1040-AF0B-0C0BE91F7B0B}"/>
              </a:ext>
            </a:extLst>
          </p:cNvPr>
          <p:cNvCxnSpPr>
            <a:cxnSpLocks/>
            <a:endCxn id="10" idx="3"/>
          </p:cNvCxnSpPr>
          <p:nvPr/>
        </p:nvCxnSpPr>
        <p:spPr>
          <a:xfrm flipV="1">
            <a:off x="5641732" y="5255322"/>
            <a:ext cx="2076395" cy="16784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35">
            <a:extLst>
              <a:ext uri="{FF2B5EF4-FFF2-40B4-BE49-F238E27FC236}">
                <a16:creationId xmlns:a16="http://schemas.microsoft.com/office/drawing/2014/main" id="{CE3F20E9-BEBD-D945-B696-A9314BC961E5}"/>
              </a:ext>
            </a:extLst>
          </p:cNvPr>
          <p:cNvCxnSpPr>
            <a:cxnSpLocks/>
            <a:endCxn id="8" idx="3"/>
          </p:cNvCxnSpPr>
          <p:nvPr/>
        </p:nvCxnSpPr>
        <p:spPr>
          <a:xfrm flipV="1">
            <a:off x="5606888" y="4551938"/>
            <a:ext cx="1114778" cy="662356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43">
            <a:extLst>
              <a:ext uri="{FF2B5EF4-FFF2-40B4-BE49-F238E27FC236}">
                <a16:creationId xmlns:a16="http://schemas.microsoft.com/office/drawing/2014/main" id="{1FDBADD7-2E5B-9F45-AC59-610197BC81F1}"/>
              </a:ext>
            </a:extLst>
          </p:cNvPr>
          <p:cNvCxnSpPr>
            <a:cxnSpLocks/>
          </p:cNvCxnSpPr>
          <p:nvPr/>
        </p:nvCxnSpPr>
        <p:spPr>
          <a:xfrm flipH="1" flipV="1">
            <a:off x="6908746" y="4390293"/>
            <a:ext cx="1102295" cy="790688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49">
            <a:extLst>
              <a:ext uri="{FF2B5EF4-FFF2-40B4-BE49-F238E27FC236}">
                <a16:creationId xmlns:a16="http://schemas.microsoft.com/office/drawing/2014/main" id="{A886B011-6767-9844-B9DE-65AB4AACFD93}"/>
              </a:ext>
            </a:extLst>
          </p:cNvPr>
          <p:cNvCxnSpPr>
            <a:cxnSpLocks/>
            <a:endCxn id="15" idx="4"/>
          </p:cNvCxnSpPr>
          <p:nvPr/>
        </p:nvCxnSpPr>
        <p:spPr>
          <a:xfrm flipV="1">
            <a:off x="5368219" y="2760784"/>
            <a:ext cx="1023789" cy="2561494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BCB786F5-183C-3247-B0FA-AA10F2FB4BE2}"/>
              </a:ext>
            </a:extLst>
          </p:cNvPr>
          <p:cNvCxnSpPr>
            <a:cxnSpLocks/>
          </p:cNvCxnSpPr>
          <p:nvPr/>
        </p:nvCxnSpPr>
        <p:spPr>
          <a:xfrm flipV="1">
            <a:off x="3870407" y="2107390"/>
            <a:ext cx="1761582" cy="1789151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>
            <a:extLst>
              <a:ext uri="{FF2B5EF4-FFF2-40B4-BE49-F238E27FC236}">
                <a16:creationId xmlns:a16="http://schemas.microsoft.com/office/drawing/2014/main" id="{DE234649-4F10-E64C-97EB-4A2DBD43E0E1}"/>
              </a:ext>
            </a:extLst>
          </p:cNvPr>
          <p:cNvCxnSpPr>
            <a:cxnSpLocks/>
          </p:cNvCxnSpPr>
          <p:nvPr/>
        </p:nvCxnSpPr>
        <p:spPr>
          <a:xfrm flipV="1">
            <a:off x="2677609" y="2784230"/>
            <a:ext cx="2701438" cy="685802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>
            <a:extLst>
              <a:ext uri="{FF2B5EF4-FFF2-40B4-BE49-F238E27FC236}">
                <a16:creationId xmlns:a16="http://schemas.microsoft.com/office/drawing/2014/main" id="{3447548A-062F-1B43-A968-8FC180BB67CC}"/>
              </a:ext>
            </a:extLst>
          </p:cNvPr>
          <p:cNvCxnSpPr>
            <a:cxnSpLocks/>
          </p:cNvCxnSpPr>
          <p:nvPr/>
        </p:nvCxnSpPr>
        <p:spPr>
          <a:xfrm>
            <a:off x="6476511" y="2524179"/>
            <a:ext cx="3870516" cy="1309267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E3E771F1-A18A-B743-83EC-338BE9F0718A}"/>
              </a:ext>
            </a:extLst>
          </p:cNvPr>
          <p:cNvCxnSpPr>
            <a:cxnSpLocks/>
          </p:cNvCxnSpPr>
          <p:nvPr/>
        </p:nvCxnSpPr>
        <p:spPr>
          <a:xfrm flipV="1">
            <a:off x="3835130" y="1928446"/>
            <a:ext cx="5017476" cy="2044892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echte verbindingslijn 59">
            <a:extLst>
              <a:ext uri="{FF2B5EF4-FFF2-40B4-BE49-F238E27FC236}">
                <a16:creationId xmlns:a16="http://schemas.microsoft.com/office/drawing/2014/main" id="{379CCD70-9DD1-CB43-9317-A8087D47B1B9}"/>
              </a:ext>
            </a:extLst>
          </p:cNvPr>
          <p:cNvCxnSpPr>
            <a:cxnSpLocks/>
          </p:cNvCxnSpPr>
          <p:nvPr/>
        </p:nvCxnSpPr>
        <p:spPr>
          <a:xfrm>
            <a:off x="2585616" y="4315952"/>
            <a:ext cx="2713215" cy="1006325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al 7">
            <a:extLst>
              <a:ext uri="{FF2B5EF4-FFF2-40B4-BE49-F238E27FC236}">
                <a16:creationId xmlns:a16="http://schemas.microsoft.com/office/drawing/2014/main" id="{7100B5F4-7123-FE49-972B-95741E0A3988}"/>
              </a:ext>
            </a:extLst>
          </p:cNvPr>
          <p:cNvSpPr/>
          <p:nvPr/>
        </p:nvSpPr>
        <p:spPr>
          <a:xfrm>
            <a:off x="6646985" y="4161693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607465A1-DDF1-1F48-9D30-06CF2720103E}"/>
              </a:ext>
            </a:extLst>
          </p:cNvPr>
          <p:cNvSpPr/>
          <p:nvPr/>
        </p:nvSpPr>
        <p:spPr>
          <a:xfrm>
            <a:off x="7643446" y="4865077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3F06B597-8CDE-1644-9861-95A3EBA3EBAE}"/>
              </a:ext>
            </a:extLst>
          </p:cNvPr>
          <p:cNvSpPr/>
          <p:nvPr/>
        </p:nvSpPr>
        <p:spPr>
          <a:xfrm>
            <a:off x="8628185" y="2971800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F69A61D2-C2B8-2C43-8C79-17541467C92A}"/>
              </a:ext>
            </a:extLst>
          </p:cNvPr>
          <p:cNvSpPr/>
          <p:nvPr/>
        </p:nvSpPr>
        <p:spPr>
          <a:xfrm>
            <a:off x="10272346" y="36048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52C69C3B-AB56-B544-8349-BCB2F1658A59}"/>
              </a:ext>
            </a:extLst>
          </p:cNvPr>
          <p:cNvSpPr/>
          <p:nvPr/>
        </p:nvSpPr>
        <p:spPr>
          <a:xfrm>
            <a:off x="8628185" y="1740878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84F8AB05-A3FE-AA4C-A872-49E7A4529D1B}"/>
              </a:ext>
            </a:extLst>
          </p:cNvPr>
          <p:cNvSpPr/>
          <p:nvPr/>
        </p:nvSpPr>
        <p:spPr>
          <a:xfrm>
            <a:off x="5164015" y="2555630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A02C2CE5-3EDD-504C-8A90-AF38C5809CDF}"/>
              </a:ext>
            </a:extLst>
          </p:cNvPr>
          <p:cNvSpPr/>
          <p:nvPr/>
        </p:nvSpPr>
        <p:spPr>
          <a:xfrm>
            <a:off x="6137031" y="2303584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92CBFE85-DC41-BE40-937C-04E38DF94F6C}"/>
              </a:ext>
            </a:extLst>
          </p:cNvPr>
          <p:cNvSpPr/>
          <p:nvPr/>
        </p:nvSpPr>
        <p:spPr>
          <a:xfrm>
            <a:off x="5462954" y="19284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5B6508A6-3BE5-2440-BD16-7F3084EB0AAB}"/>
              </a:ext>
            </a:extLst>
          </p:cNvPr>
          <p:cNvSpPr/>
          <p:nvPr/>
        </p:nvSpPr>
        <p:spPr>
          <a:xfrm>
            <a:off x="2543908" y="3241432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4AF0D8FC-2171-924D-A087-93550E21154B}"/>
              </a:ext>
            </a:extLst>
          </p:cNvPr>
          <p:cNvSpPr/>
          <p:nvPr/>
        </p:nvSpPr>
        <p:spPr>
          <a:xfrm>
            <a:off x="3519854" y="3698632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" name="Ovaal 18">
            <a:extLst>
              <a:ext uri="{FF2B5EF4-FFF2-40B4-BE49-F238E27FC236}">
                <a16:creationId xmlns:a16="http://schemas.microsoft.com/office/drawing/2014/main" id="{C1A3BF20-F902-7D44-B69D-8955B8B6AABA}"/>
              </a:ext>
            </a:extLst>
          </p:cNvPr>
          <p:cNvSpPr/>
          <p:nvPr/>
        </p:nvSpPr>
        <p:spPr>
          <a:xfrm>
            <a:off x="2280138" y="40620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4AF86E03-04B1-A04E-8BA8-5ADDE12DC276}"/>
              </a:ext>
            </a:extLst>
          </p:cNvPr>
          <p:cNvSpPr/>
          <p:nvPr/>
        </p:nvSpPr>
        <p:spPr>
          <a:xfrm>
            <a:off x="5153758" y="5093677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3C71166-2582-1149-8993-21B42B690BA8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9138139" y="3200400"/>
            <a:ext cx="1208888" cy="471401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>
            <a:extLst>
              <a:ext uri="{FF2B5EF4-FFF2-40B4-BE49-F238E27FC236}">
                <a16:creationId xmlns:a16="http://schemas.microsoft.com/office/drawing/2014/main" id="{BDFE757F-A6C1-7A4D-AD5A-9D33EEDDA651}"/>
              </a:ext>
            </a:extLst>
          </p:cNvPr>
          <p:cNvCxnSpPr>
            <a:cxnSpLocks/>
            <a:endCxn id="13" idx="3"/>
          </p:cNvCxnSpPr>
          <p:nvPr/>
        </p:nvCxnSpPr>
        <p:spPr>
          <a:xfrm flipV="1">
            <a:off x="7025977" y="2131123"/>
            <a:ext cx="1676889" cy="2117874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45">
            <a:extLst>
              <a:ext uri="{FF2B5EF4-FFF2-40B4-BE49-F238E27FC236}">
                <a16:creationId xmlns:a16="http://schemas.microsoft.com/office/drawing/2014/main" id="{8C31A8DF-2E69-B54A-88AE-34BF252AA214}"/>
              </a:ext>
            </a:extLst>
          </p:cNvPr>
          <p:cNvCxnSpPr>
            <a:cxnSpLocks/>
            <a:endCxn id="11" idx="3"/>
          </p:cNvCxnSpPr>
          <p:nvPr/>
        </p:nvCxnSpPr>
        <p:spPr>
          <a:xfrm flipV="1">
            <a:off x="8011041" y="3362045"/>
            <a:ext cx="691825" cy="1603054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vak 61">
            <a:extLst>
              <a:ext uri="{FF2B5EF4-FFF2-40B4-BE49-F238E27FC236}">
                <a16:creationId xmlns:a16="http://schemas.microsoft.com/office/drawing/2014/main" id="{5A4A6CAB-8E8D-2447-94D4-DA6B7A495C0B}"/>
              </a:ext>
            </a:extLst>
          </p:cNvPr>
          <p:cNvSpPr txBox="1"/>
          <p:nvPr/>
        </p:nvSpPr>
        <p:spPr>
          <a:xfrm>
            <a:off x="1601393" y="997749"/>
            <a:ext cx="3276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Zonder zwakke bindingen…..</a:t>
            </a:r>
          </a:p>
        </p:txBody>
      </p:sp>
    </p:spTree>
    <p:extLst>
      <p:ext uri="{BB962C8B-B14F-4D97-AF65-F5344CB8AC3E}">
        <p14:creationId xmlns:p14="http://schemas.microsoft.com/office/powerpoint/2010/main" val="12291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Rechte verbindingslijn 29">
            <a:extLst>
              <a:ext uri="{FF2B5EF4-FFF2-40B4-BE49-F238E27FC236}">
                <a16:creationId xmlns:a16="http://schemas.microsoft.com/office/drawing/2014/main" id="{0DCC28C5-B68A-7C4E-8B66-D9CD481D9270}"/>
              </a:ext>
            </a:extLst>
          </p:cNvPr>
          <p:cNvCxnSpPr>
            <a:cxnSpLocks/>
          </p:cNvCxnSpPr>
          <p:nvPr/>
        </p:nvCxnSpPr>
        <p:spPr>
          <a:xfrm flipV="1">
            <a:off x="5394894" y="2107390"/>
            <a:ext cx="279075" cy="589537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F3062516-5EC2-0846-9C47-ADAB263FEA65}"/>
              </a:ext>
            </a:extLst>
          </p:cNvPr>
          <p:cNvCxnSpPr>
            <a:cxnSpLocks/>
          </p:cNvCxnSpPr>
          <p:nvPr/>
        </p:nvCxnSpPr>
        <p:spPr>
          <a:xfrm>
            <a:off x="3016522" y="3537890"/>
            <a:ext cx="540673" cy="32400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>
            <a:extLst>
              <a:ext uri="{FF2B5EF4-FFF2-40B4-BE49-F238E27FC236}">
                <a16:creationId xmlns:a16="http://schemas.microsoft.com/office/drawing/2014/main" id="{8AFFE0F2-C6BE-E448-A03D-AEF9FC1528F8}"/>
              </a:ext>
            </a:extLst>
          </p:cNvPr>
          <p:cNvCxnSpPr>
            <a:cxnSpLocks/>
            <a:endCxn id="18" idx="3"/>
          </p:cNvCxnSpPr>
          <p:nvPr/>
        </p:nvCxnSpPr>
        <p:spPr>
          <a:xfrm flipV="1">
            <a:off x="2782060" y="4088877"/>
            <a:ext cx="812475" cy="20177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88DBF77B-1C7A-184F-8D00-9819FA9CA3DC}"/>
              </a:ext>
            </a:extLst>
          </p:cNvPr>
          <p:cNvCxnSpPr>
            <a:cxnSpLocks/>
          </p:cNvCxnSpPr>
          <p:nvPr/>
        </p:nvCxnSpPr>
        <p:spPr>
          <a:xfrm flipV="1">
            <a:off x="2533650" y="3537890"/>
            <a:ext cx="248410" cy="558085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9B3BCF47-1977-D74E-BA8C-ABEF2CCDDBA7}"/>
              </a:ext>
            </a:extLst>
          </p:cNvPr>
          <p:cNvCxnSpPr>
            <a:cxnSpLocks/>
            <a:endCxn id="13" idx="4"/>
          </p:cNvCxnSpPr>
          <p:nvPr/>
        </p:nvCxnSpPr>
        <p:spPr>
          <a:xfrm flipV="1">
            <a:off x="8822050" y="2198078"/>
            <a:ext cx="61112" cy="1103208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>
            <a:extLst>
              <a:ext uri="{FF2B5EF4-FFF2-40B4-BE49-F238E27FC236}">
                <a16:creationId xmlns:a16="http://schemas.microsoft.com/office/drawing/2014/main" id="{0C97EE21-4029-664D-AD11-AEE3728792CA}"/>
              </a:ext>
            </a:extLst>
          </p:cNvPr>
          <p:cNvCxnSpPr>
            <a:cxnSpLocks/>
          </p:cNvCxnSpPr>
          <p:nvPr/>
        </p:nvCxnSpPr>
        <p:spPr>
          <a:xfrm>
            <a:off x="5758039" y="2198078"/>
            <a:ext cx="731824" cy="334106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31">
            <a:extLst>
              <a:ext uri="{FF2B5EF4-FFF2-40B4-BE49-F238E27FC236}">
                <a16:creationId xmlns:a16="http://schemas.microsoft.com/office/drawing/2014/main" id="{429FCAD2-FD8A-F941-A7BF-FAD3F7619615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138139" y="2070363"/>
            <a:ext cx="1389184" cy="1534483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7B355D2C-4E3C-9044-8D70-F4CFB9A60B2D}"/>
              </a:ext>
            </a:extLst>
          </p:cNvPr>
          <p:cNvCxnSpPr>
            <a:cxnSpLocks/>
          </p:cNvCxnSpPr>
          <p:nvPr/>
        </p:nvCxnSpPr>
        <p:spPr>
          <a:xfrm flipV="1">
            <a:off x="5606888" y="2622872"/>
            <a:ext cx="812475" cy="20177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3148EC54-E33B-1040-AF0B-0C0BE91F7B0B}"/>
              </a:ext>
            </a:extLst>
          </p:cNvPr>
          <p:cNvCxnSpPr>
            <a:cxnSpLocks/>
            <a:endCxn id="10" idx="3"/>
          </p:cNvCxnSpPr>
          <p:nvPr/>
        </p:nvCxnSpPr>
        <p:spPr>
          <a:xfrm flipV="1">
            <a:off x="5641732" y="5255322"/>
            <a:ext cx="2076395" cy="167840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35">
            <a:extLst>
              <a:ext uri="{FF2B5EF4-FFF2-40B4-BE49-F238E27FC236}">
                <a16:creationId xmlns:a16="http://schemas.microsoft.com/office/drawing/2014/main" id="{CE3F20E9-BEBD-D945-B696-A9314BC961E5}"/>
              </a:ext>
            </a:extLst>
          </p:cNvPr>
          <p:cNvCxnSpPr>
            <a:cxnSpLocks/>
            <a:endCxn id="8" idx="3"/>
          </p:cNvCxnSpPr>
          <p:nvPr/>
        </p:nvCxnSpPr>
        <p:spPr>
          <a:xfrm flipV="1">
            <a:off x="5606888" y="4551938"/>
            <a:ext cx="1114778" cy="662356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43">
            <a:extLst>
              <a:ext uri="{FF2B5EF4-FFF2-40B4-BE49-F238E27FC236}">
                <a16:creationId xmlns:a16="http://schemas.microsoft.com/office/drawing/2014/main" id="{1FDBADD7-2E5B-9F45-AC59-610197BC81F1}"/>
              </a:ext>
            </a:extLst>
          </p:cNvPr>
          <p:cNvCxnSpPr>
            <a:cxnSpLocks/>
          </p:cNvCxnSpPr>
          <p:nvPr/>
        </p:nvCxnSpPr>
        <p:spPr>
          <a:xfrm flipH="1" flipV="1">
            <a:off x="6908746" y="4390293"/>
            <a:ext cx="1102295" cy="790688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al 7">
            <a:extLst>
              <a:ext uri="{FF2B5EF4-FFF2-40B4-BE49-F238E27FC236}">
                <a16:creationId xmlns:a16="http://schemas.microsoft.com/office/drawing/2014/main" id="{7100B5F4-7123-FE49-972B-95741E0A3988}"/>
              </a:ext>
            </a:extLst>
          </p:cNvPr>
          <p:cNvSpPr/>
          <p:nvPr/>
        </p:nvSpPr>
        <p:spPr>
          <a:xfrm>
            <a:off x="6646985" y="4161693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607465A1-DDF1-1F48-9D30-06CF2720103E}"/>
              </a:ext>
            </a:extLst>
          </p:cNvPr>
          <p:cNvSpPr/>
          <p:nvPr/>
        </p:nvSpPr>
        <p:spPr>
          <a:xfrm>
            <a:off x="7643446" y="4865077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3F06B597-8CDE-1644-9861-95A3EBA3EBAE}"/>
              </a:ext>
            </a:extLst>
          </p:cNvPr>
          <p:cNvSpPr/>
          <p:nvPr/>
        </p:nvSpPr>
        <p:spPr>
          <a:xfrm>
            <a:off x="8628185" y="2971800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F69A61D2-C2B8-2C43-8C79-17541467C92A}"/>
              </a:ext>
            </a:extLst>
          </p:cNvPr>
          <p:cNvSpPr/>
          <p:nvPr/>
        </p:nvSpPr>
        <p:spPr>
          <a:xfrm>
            <a:off x="10272346" y="36048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52C69C3B-AB56-B544-8349-BCB2F1658A59}"/>
              </a:ext>
            </a:extLst>
          </p:cNvPr>
          <p:cNvSpPr/>
          <p:nvPr/>
        </p:nvSpPr>
        <p:spPr>
          <a:xfrm>
            <a:off x="8628185" y="1740878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84F8AB05-A3FE-AA4C-A872-49E7A4529D1B}"/>
              </a:ext>
            </a:extLst>
          </p:cNvPr>
          <p:cNvSpPr/>
          <p:nvPr/>
        </p:nvSpPr>
        <p:spPr>
          <a:xfrm>
            <a:off x="5164015" y="2555630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A02C2CE5-3EDD-504C-8A90-AF38C5809CDF}"/>
              </a:ext>
            </a:extLst>
          </p:cNvPr>
          <p:cNvSpPr/>
          <p:nvPr/>
        </p:nvSpPr>
        <p:spPr>
          <a:xfrm>
            <a:off x="6137031" y="2303584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92CBFE85-DC41-BE40-937C-04E38DF94F6C}"/>
              </a:ext>
            </a:extLst>
          </p:cNvPr>
          <p:cNvSpPr/>
          <p:nvPr/>
        </p:nvSpPr>
        <p:spPr>
          <a:xfrm>
            <a:off x="5462954" y="19284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5B6508A6-3BE5-2440-BD16-7F3084EB0AAB}"/>
              </a:ext>
            </a:extLst>
          </p:cNvPr>
          <p:cNvSpPr/>
          <p:nvPr/>
        </p:nvSpPr>
        <p:spPr>
          <a:xfrm>
            <a:off x="2543908" y="3241432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4AF0D8FC-2171-924D-A087-93550E21154B}"/>
              </a:ext>
            </a:extLst>
          </p:cNvPr>
          <p:cNvSpPr/>
          <p:nvPr/>
        </p:nvSpPr>
        <p:spPr>
          <a:xfrm>
            <a:off x="3519854" y="3698632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" name="Ovaal 18">
            <a:extLst>
              <a:ext uri="{FF2B5EF4-FFF2-40B4-BE49-F238E27FC236}">
                <a16:creationId xmlns:a16="http://schemas.microsoft.com/office/drawing/2014/main" id="{C1A3BF20-F902-7D44-B69D-8955B8B6AABA}"/>
              </a:ext>
            </a:extLst>
          </p:cNvPr>
          <p:cNvSpPr/>
          <p:nvPr/>
        </p:nvSpPr>
        <p:spPr>
          <a:xfrm>
            <a:off x="2280138" y="4062046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4AF86E03-04B1-A04E-8BA8-5ADDE12DC276}"/>
              </a:ext>
            </a:extLst>
          </p:cNvPr>
          <p:cNvSpPr/>
          <p:nvPr/>
        </p:nvSpPr>
        <p:spPr>
          <a:xfrm>
            <a:off x="5153758" y="5093677"/>
            <a:ext cx="50995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53C71166-2582-1149-8993-21B42B690BA8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9138139" y="3200400"/>
            <a:ext cx="1208888" cy="471401"/>
          </a:xfrm>
          <a:prstGeom prst="line">
            <a:avLst/>
          </a:prstGeom>
          <a:ln w="730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vak 61">
            <a:extLst>
              <a:ext uri="{FF2B5EF4-FFF2-40B4-BE49-F238E27FC236}">
                <a16:creationId xmlns:a16="http://schemas.microsoft.com/office/drawing/2014/main" id="{5A4A6CAB-8E8D-2447-94D4-DA6B7A495C0B}"/>
              </a:ext>
            </a:extLst>
          </p:cNvPr>
          <p:cNvSpPr txBox="1"/>
          <p:nvPr/>
        </p:nvSpPr>
        <p:spPr>
          <a:xfrm>
            <a:off x="1354014" y="1125415"/>
            <a:ext cx="37419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Valt de samenleving uit elkaar!</a:t>
            </a:r>
          </a:p>
        </p:txBody>
      </p:sp>
    </p:spTree>
    <p:extLst>
      <p:ext uri="{BB962C8B-B14F-4D97-AF65-F5344CB8AC3E}">
        <p14:creationId xmlns:p14="http://schemas.microsoft.com/office/powerpoint/2010/main" val="1565187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6A695-D1A0-4E45-962B-CA042AB1A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129022"/>
            <a:ext cx="9144000" cy="1344168"/>
          </a:xfrm>
        </p:spPr>
        <p:txBody>
          <a:bodyPr>
            <a:normAutofit fontScale="90000"/>
          </a:bodyPr>
          <a:lstStyle/>
          <a:p>
            <a:r>
              <a:rPr lang="nl-NL" dirty="0"/>
              <a:t>II.</a:t>
            </a:r>
            <a:br>
              <a:rPr lang="nl-NL" dirty="0"/>
            </a:br>
            <a:r>
              <a:rPr lang="nl-NL" dirty="0"/>
              <a:t>Wie zijn de belangrijke spelers? </a:t>
            </a:r>
            <a:br>
              <a:rPr lang="nl-NL" dirty="0"/>
            </a:br>
            <a:r>
              <a:rPr lang="nl-NL" sz="3100" dirty="0"/>
              <a:t>Iedereen: burgers, organisaties, overheid.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F00332-D522-C342-8383-EB54A0CC5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821187"/>
            <a:ext cx="9144000" cy="3127248"/>
          </a:xfrm>
        </p:spPr>
        <p:txBody>
          <a:bodyPr/>
          <a:lstStyle/>
          <a:p>
            <a:r>
              <a:rPr lang="nl-NL" dirty="0"/>
              <a:t>Sturing is mogelijk:</a:t>
            </a:r>
          </a:p>
          <a:p>
            <a:pPr lvl="1"/>
            <a:r>
              <a:rPr lang="nl-NL" dirty="0"/>
              <a:t>Ontmoetingen</a:t>
            </a:r>
          </a:p>
          <a:p>
            <a:pPr lvl="1"/>
            <a:r>
              <a:rPr lang="nl-NL" dirty="0"/>
              <a:t>Diversiteit</a:t>
            </a:r>
          </a:p>
          <a:p>
            <a:pPr lvl="1"/>
            <a:r>
              <a:rPr lang="nl-NL" dirty="0"/>
              <a:t>Kunst</a:t>
            </a:r>
          </a:p>
          <a:p>
            <a:r>
              <a:rPr lang="nl-NL" dirty="0"/>
              <a:t>Re-integratie = uit de bubbel</a:t>
            </a:r>
          </a:p>
        </p:txBody>
      </p:sp>
    </p:spTree>
    <p:extLst>
      <p:ext uri="{BB962C8B-B14F-4D97-AF65-F5344CB8AC3E}">
        <p14:creationId xmlns:p14="http://schemas.microsoft.com/office/powerpoint/2010/main" val="46839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E9B7C-F54F-484C-A5DE-CEC3AE97A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III.</a:t>
            </a:r>
            <a:br>
              <a:rPr lang="nl-NL" dirty="0"/>
            </a:br>
            <a:r>
              <a:rPr lang="nl-NL" dirty="0"/>
              <a:t>Wat kan de overheid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708FF9-796F-904E-9D9A-DC8399124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3092669"/>
            <a:ext cx="9144000" cy="3127248"/>
          </a:xfrm>
        </p:spPr>
        <p:txBody>
          <a:bodyPr/>
          <a:lstStyle/>
          <a:p>
            <a:r>
              <a:rPr lang="nl-NL" dirty="0"/>
              <a:t>Reflectie: op organisatie/logistiek en op inrichten processen</a:t>
            </a:r>
          </a:p>
          <a:p>
            <a:r>
              <a:rPr lang="nl-NL" dirty="0"/>
              <a:t>Communicatie</a:t>
            </a:r>
          </a:p>
          <a:p>
            <a:r>
              <a:rPr lang="nl-NL" dirty="0"/>
              <a:t>Ruimte geven voor zwakke bindingen</a:t>
            </a:r>
          </a:p>
          <a:p>
            <a:r>
              <a:rPr lang="nl-NL" dirty="0"/>
              <a:t>Keuzemogelijkheden benoemen en creëren (voorbeeld: werken en wonen)</a:t>
            </a:r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434593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_2SEEDS">
      <a:dk1>
        <a:srgbClr val="000000"/>
      </a:dk1>
      <a:lt1>
        <a:srgbClr val="FFFFFF"/>
      </a:lt1>
      <a:dk2>
        <a:srgbClr val="41242B"/>
      </a:dk2>
      <a:lt2>
        <a:srgbClr val="E2E8E7"/>
      </a:lt2>
      <a:accent1>
        <a:srgbClr val="C87186"/>
      </a:accent1>
      <a:accent2>
        <a:srgbClr val="D28BBA"/>
      </a:accent2>
      <a:accent3>
        <a:srgbClr val="D19488"/>
      </a:accent3>
      <a:accent4>
        <a:srgbClr val="65B398"/>
      </a:accent4>
      <a:accent5>
        <a:srgbClr val="70ADB2"/>
      </a:accent5>
      <a:accent6>
        <a:srgbClr val="719DC8"/>
      </a:accent6>
      <a:hlink>
        <a:srgbClr val="568F81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242</Words>
  <Application>Microsoft Macintosh PowerPoint</Application>
  <PresentationFormat>Breedbeeld</PresentationFormat>
  <Paragraphs>28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Aharoni</vt:lpstr>
      <vt:lpstr>Arial</vt:lpstr>
      <vt:lpstr>Avenir Next LT Pro</vt:lpstr>
      <vt:lpstr>PrismaticVTI</vt:lpstr>
      <vt:lpstr>Hoe verder? (tafels waren prachtig initiatief!)    </vt:lpstr>
      <vt:lpstr>I.  Urgentie (1). Covid19=vergrootglas én aanjager van maatschappelijke scheidslijnen</vt:lpstr>
      <vt:lpstr>Urgentie (2). Herstel van zwakke bindingen</vt:lpstr>
      <vt:lpstr>PowerPoint-presentatie</vt:lpstr>
      <vt:lpstr>PowerPoint-presentatie</vt:lpstr>
      <vt:lpstr>II. Wie zijn de belangrijke spelers?  Iedereen: burgers, organisaties, overheid. </vt:lpstr>
      <vt:lpstr>III. Wat kan de overheid doen?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verder?</dc:title>
  <dc:creator>Volker, B.G.M. (Beate)</dc:creator>
  <cp:lastModifiedBy>Volker, B.G.M. (Beate)</cp:lastModifiedBy>
  <cp:revision>24</cp:revision>
  <dcterms:created xsi:type="dcterms:W3CDTF">2021-06-01T08:09:08Z</dcterms:created>
  <dcterms:modified xsi:type="dcterms:W3CDTF">2021-06-01T19:55:06Z</dcterms:modified>
</cp:coreProperties>
</file>