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8" r:id="rId2"/>
  </p:sldMasterIdLst>
  <p:notesMasterIdLst>
    <p:notesMasterId r:id="rId18"/>
  </p:notesMasterIdLst>
  <p:handoutMasterIdLst>
    <p:handoutMasterId r:id="rId19"/>
  </p:handoutMasterIdLst>
  <p:sldIdLst>
    <p:sldId id="256" r:id="rId3"/>
    <p:sldId id="324" r:id="rId4"/>
    <p:sldId id="328" r:id="rId5"/>
    <p:sldId id="329" r:id="rId6"/>
    <p:sldId id="338" r:id="rId7"/>
    <p:sldId id="339" r:id="rId8"/>
    <p:sldId id="340" r:id="rId9"/>
    <p:sldId id="341" r:id="rId10"/>
    <p:sldId id="342" r:id="rId11"/>
    <p:sldId id="343" r:id="rId12"/>
    <p:sldId id="344" r:id="rId13"/>
    <p:sldId id="348" r:id="rId14"/>
    <p:sldId id="345" r:id="rId15"/>
    <p:sldId id="346" r:id="rId16"/>
    <p:sldId id="347" r:id="rId17"/>
  </p:sldIdLst>
  <p:sldSz cx="12192000" cy="6858000"/>
  <p:notesSz cx="6858000" cy="9144000"/>
  <p:custDataLst>
    <p:tags r:id="rId20"/>
  </p:custDataLst>
  <p:defaultTextStyle>
    <a:defPPr>
      <a:defRPr lang="nl-NL"/>
    </a:defPPr>
    <a:lvl1pPr algn="l" rtl="0" fontAlgn="base">
      <a:spcBef>
        <a:spcPct val="0"/>
      </a:spcBef>
      <a:spcAft>
        <a:spcPct val="0"/>
      </a:spcAft>
      <a:defRPr sz="2400" kern="1200">
        <a:solidFill>
          <a:schemeClr val="tx1"/>
        </a:solidFill>
        <a:latin typeface="Verdana" pitchFamily="34" charset="0"/>
        <a:ea typeface="+mn-ea"/>
        <a:cs typeface="+mn-cs"/>
      </a:defRPr>
    </a:lvl1pPr>
    <a:lvl2pPr marL="457291" algn="l" rtl="0" fontAlgn="base">
      <a:spcBef>
        <a:spcPct val="0"/>
      </a:spcBef>
      <a:spcAft>
        <a:spcPct val="0"/>
      </a:spcAft>
      <a:defRPr sz="2400" kern="1200">
        <a:solidFill>
          <a:schemeClr val="tx1"/>
        </a:solidFill>
        <a:latin typeface="Verdana" pitchFamily="34" charset="0"/>
        <a:ea typeface="+mn-ea"/>
        <a:cs typeface="+mn-cs"/>
      </a:defRPr>
    </a:lvl2pPr>
    <a:lvl3pPr marL="914583" algn="l" rtl="0" fontAlgn="base">
      <a:spcBef>
        <a:spcPct val="0"/>
      </a:spcBef>
      <a:spcAft>
        <a:spcPct val="0"/>
      </a:spcAft>
      <a:defRPr sz="2400" kern="1200">
        <a:solidFill>
          <a:schemeClr val="tx1"/>
        </a:solidFill>
        <a:latin typeface="Verdana" pitchFamily="34" charset="0"/>
        <a:ea typeface="+mn-ea"/>
        <a:cs typeface="+mn-cs"/>
      </a:defRPr>
    </a:lvl3pPr>
    <a:lvl4pPr marL="1371874" algn="l" rtl="0" fontAlgn="base">
      <a:spcBef>
        <a:spcPct val="0"/>
      </a:spcBef>
      <a:spcAft>
        <a:spcPct val="0"/>
      </a:spcAft>
      <a:defRPr sz="2400" kern="1200">
        <a:solidFill>
          <a:schemeClr val="tx1"/>
        </a:solidFill>
        <a:latin typeface="Verdana" pitchFamily="34" charset="0"/>
        <a:ea typeface="+mn-ea"/>
        <a:cs typeface="+mn-cs"/>
      </a:defRPr>
    </a:lvl4pPr>
    <a:lvl5pPr marL="1829166" algn="l" rtl="0" fontAlgn="base">
      <a:spcBef>
        <a:spcPct val="0"/>
      </a:spcBef>
      <a:spcAft>
        <a:spcPct val="0"/>
      </a:spcAft>
      <a:defRPr sz="2400" kern="1200">
        <a:solidFill>
          <a:schemeClr val="tx1"/>
        </a:solidFill>
        <a:latin typeface="Verdana" pitchFamily="34" charset="0"/>
        <a:ea typeface="+mn-ea"/>
        <a:cs typeface="+mn-cs"/>
      </a:defRPr>
    </a:lvl5pPr>
    <a:lvl6pPr marL="2286457" algn="l" defTabSz="914583" rtl="0" eaLnBrk="1" latinLnBrk="0" hangingPunct="1">
      <a:defRPr sz="2400" kern="1200">
        <a:solidFill>
          <a:schemeClr val="tx1"/>
        </a:solidFill>
        <a:latin typeface="Verdana" pitchFamily="34" charset="0"/>
        <a:ea typeface="+mn-ea"/>
        <a:cs typeface="+mn-cs"/>
      </a:defRPr>
    </a:lvl6pPr>
    <a:lvl7pPr marL="2743749" algn="l" defTabSz="914583" rtl="0" eaLnBrk="1" latinLnBrk="0" hangingPunct="1">
      <a:defRPr sz="2400" kern="1200">
        <a:solidFill>
          <a:schemeClr val="tx1"/>
        </a:solidFill>
        <a:latin typeface="Verdana" pitchFamily="34" charset="0"/>
        <a:ea typeface="+mn-ea"/>
        <a:cs typeface="+mn-cs"/>
      </a:defRPr>
    </a:lvl7pPr>
    <a:lvl8pPr marL="3201040" algn="l" defTabSz="914583" rtl="0" eaLnBrk="1" latinLnBrk="0" hangingPunct="1">
      <a:defRPr sz="2400" kern="1200">
        <a:solidFill>
          <a:schemeClr val="tx1"/>
        </a:solidFill>
        <a:latin typeface="Verdana" pitchFamily="34" charset="0"/>
        <a:ea typeface="+mn-ea"/>
        <a:cs typeface="+mn-cs"/>
      </a:defRPr>
    </a:lvl8pPr>
    <a:lvl9pPr marL="3658332" algn="l" defTabSz="914583"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20">
          <p15:clr>
            <a:srgbClr val="A4A3A4"/>
          </p15:clr>
        </p15:guide>
        <p15:guide id="3" orient="horz" pos="720">
          <p15:clr>
            <a:srgbClr val="A4A3A4"/>
          </p15:clr>
        </p15:guide>
        <p15:guide id="4" orient="horz" pos="432">
          <p15:clr>
            <a:srgbClr val="A4A3A4"/>
          </p15:clr>
        </p15:guide>
        <p15:guide id="5" pos="3840">
          <p15:clr>
            <a:srgbClr val="A4A3A4"/>
          </p15:clr>
        </p15:guide>
        <p15:guide id="6" pos="3696">
          <p15:clr>
            <a:srgbClr val="A4A3A4"/>
          </p15:clr>
        </p15:guide>
        <p15:guide id="7" pos="3985">
          <p15:clr>
            <a:srgbClr val="A4A3A4"/>
          </p15:clr>
        </p15:guide>
        <p15:guide id="8" pos="3637">
          <p15:clr>
            <a:srgbClr val="A4A3A4"/>
          </p15:clr>
        </p15:guide>
        <p15:guide id="9" pos="4032">
          <p15:clr>
            <a:srgbClr val="A4A3A4"/>
          </p15:clr>
        </p15:guide>
        <p15:guide id="10" pos="75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0044"/>
    <a:srgbClr val="99FF99"/>
    <a:srgbClr val="60652A"/>
    <a:srgbClr val="0E4A10"/>
    <a:srgbClr val="47145C"/>
    <a:srgbClr val="2494C5"/>
    <a:srgbClr val="9ACCD4"/>
    <a:srgbClr val="ED8FBB"/>
    <a:srgbClr val="996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73" autoAdjust="0"/>
    <p:restoredTop sz="94660"/>
  </p:normalViewPr>
  <p:slideViewPr>
    <p:cSldViewPr snapToObjects="1" showGuides="1">
      <p:cViewPr varScale="1">
        <p:scale>
          <a:sx n="109" d="100"/>
          <a:sy n="109" d="100"/>
        </p:scale>
        <p:origin x="216" y="504"/>
      </p:cViewPr>
      <p:guideLst>
        <p:guide orient="horz" pos="2160"/>
        <p:guide orient="horz" pos="4120"/>
        <p:guide orient="horz" pos="720"/>
        <p:guide orient="horz" pos="432"/>
        <p:guide pos="3840"/>
        <p:guide pos="3696"/>
        <p:guide pos="3985"/>
        <p:guide pos="3637"/>
        <p:guide pos="4032"/>
        <p:guide pos="7518"/>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7" d="100"/>
          <a:sy n="67" d="100"/>
        </p:scale>
        <p:origin x="-36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dirty="0">
              <a:latin typeface="+mn-lt"/>
            </a:endParaRP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dirty="0">
              <a:latin typeface="+mn-lt"/>
            </a:endParaRP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dirty="0">
              <a:latin typeface="+mn-lt"/>
            </a:endParaRPr>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26C340-8A58-4000-A910-BBE118ACD55B}" type="slidenum">
              <a:rPr lang="nl-NL" altLang="nl-NL">
                <a:latin typeface="+mn-lt"/>
              </a:rPr>
              <a:pPr/>
              <a:t>‹nr.›</a:t>
            </a:fld>
            <a:endParaRPr lang="nl-NL" altLang="nl-NL" dirty="0">
              <a:latin typeface="+mn-lt"/>
            </a:endParaRPr>
          </a:p>
        </p:txBody>
      </p:sp>
    </p:spTree>
    <p:extLst>
      <p:ext uri="{BB962C8B-B14F-4D97-AF65-F5344CB8AC3E}">
        <p14:creationId xmlns:p14="http://schemas.microsoft.com/office/powerpoint/2010/main" val="125890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GB" altLang="nl-NL"/>
              <a:t>Overzicht herstelplannen en dialoogtraject</a:t>
            </a:r>
            <a:endParaRPr lang="en-GB" altLang="nl-NL" dirty="0"/>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r>
              <a:rPr lang="en-GB" altLang="nl-NL"/>
              <a:t>13 april 2021</a:t>
            </a:r>
            <a:endParaRPr lang="en-GB" altLang="nl-NL" dirty="0"/>
          </a:p>
        </p:txBody>
      </p:sp>
      <p:sp>
        <p:nvSpPr>
          <p:cNvPr id="286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dirty="0"/>
              <a:t>Click to edit Master text styles</a:t>
            </a:r>
          </a:p>
          <a:p>
            <a:pPr lvl="1"/>
            <a:r>
              <a:rPr lang="en-GB" altLang="nl-NL" dirty="0"/>
              <a:t>Second level</a:t>
            </a:r>
          </a:p>
          <a:p>
            <a:pPr lvl="2"/>
            <a:r>
              <a:rPr lang="en-GB" altLang="nl-NL" dirty="0"/>
              <a:t>Third level</a:t>
            </a:r>
          </a:p>
          <a:p>
            <a:pPr lvl="3"/>
            <a:r>
              <a:rPr lang="en-GB" altLang="nl-NL" dirty="0"/>
              <a:t>Fourth level</a:t>
            </a:r>
          </a:p>
          <a:p>
            <a:pPr lvl="4"/>
            <a:r>
              <a:rPr lang="en-GB" altLang="nl-NL" dirty="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r>
              <a:rPr lang="en-GB" altLang="nl-NL"/>
              <a:t>Overzicht herstelplannen en dialoogtraject</a:t>
            </a:r>
            <a:endParaRPr lang="en-GB" altLang="nl-NL" dirty="0"/>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CB23A63C-561F-4E0A-89ED-BED38469BC02}" type="slidenum">
              <a:rPr lang="en-GB" altLang="nl-NL" smtClean="0"/>
              <a:pPr/>
              <a:t>‹nr.›</a:t>
            </a:fld>
            <a:endParaRPr lang="en-GB" altLang="nl-NL" dirty="0"/>
          </a:p>
        </p:txBody>
      </p:sp>
    </p:spTree>
    <p:extLst>
      <p:ext uri="{BB962C8B-B14F-4D97-AF65-F5344CB8AC3E}">
        <p14:creationId xmlns:p14="http://schemas.microsoft.com/office/powerpoint/2010/main" val="345946424"/>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91" algn="l" rtl="0" fontAlgn="base">
      <a:spcBef>
        <a:spcPct val="30000"/>
      </a:spcBef>
      <a:spcAft>
        <a:spcPct val="0"/>
      </a:spcAft>
      <a:defRPr sz="1200" kern="1200">
        <a:solidFill>
          <a:schemeClr val="tx1"/>
        </a:solidFill>
        <a:latin typeface="+mn-lt"/>
        <a:ea typeface="+mn-ea"/>
        <a:cs typeface="+mn-cs"/>
      </a:defRPr>
    </a:lvl2pPr>
    <a:lvl3pPr marL="914583" algn="l" rtl="0" fontAlgn="base">
      <a:spcBef>
        <a:spcPct val="30000"/>
      </a:spcBef>
      <a:spcAft>
        <a:spcPct val="0"/>
      </a:spcAft>
      <a:defRPr sz="1200" kern="1200">
        <a:solidFill>
          <a:schemeClr val="tx1"/>
        </a:solidFill>
        <a:latin typeface="+mn-lt"/>
        <a:ea typeface="+mn-ea"/>
        <a:cs typeface="+mn-cs"/>
      </a:defRPr>
    </a:lvl3pPr>
    <a:lvl4pPr marL="1371874" algn="l" rtl="0" fontAlgn="base">
      <a:spcBef>
        <a:spcPct val="30000"/>
      </a:spcBef>
      <a:spcAft>
        <a:spcPct val="0"/>
      </a:spcAft>
      <a:defRPr sz="1200" kern="1200">
        <a:solidFill>
          <a:schemeClr val="tx1"/>
        </a:solidFill>
        <a:latin typeface="+mn-lt"/>
        <a:ea typeface="+mn-ea"/>
        <a:cs typeface="+mn-cs"/>
      </a:defRPr>
    </a:lvl4pPr>
    <a:lvl5pPr marL="1829166" algn="l" rtl="0" fontAlgn="base">
      <a:spcBef>
        <a:spcPct val="30000"/>
      </a:spcBef>
      <a:spcAft>
        <a:spcPct val="0"/>
      </a:spcAft>
      <a:defRPr sz="1200" kern="1200">
        <a:solidFill>
          <a:schemeClr val="tx1"/>
        </a:solidFill>
        <a:latin typeface="+mn-lt"/>
        <a:ea typeface="+mn-ea"/>
        <a:cs typeface="+mn-cs"/>
      </a:defRPr>
    </a:lvl5pPr>
    <a:lvl6pPr marL="2286457" algn="l" defTabSz="914583" rtl="0" eaLnBrk="1" latinLnBrk="0" hangingPunct="1">
      <a:defRPr sz="1200" kern="1200">
        <a:solidFill>
          <a:schemeClr val="tx1"/>
        </a:solidFill>
        <a:latin typeface="+mn-lt"/>
        <a:ea typeface="+mn-ea"/>
        <a:cs typeface="+mn-cs"/>
      </a:defRPr>
    </a:lvl6pPr>
    <a:lvl7pPr marL="2743749" algn="l" defTabSz="914583" rtl="0" eaLnBrk="1" latinLnBrk="0" hangingPunct="1">
      <a:defRPr sz="1200" kern="1200">
        <a:solidFill>
          <a:schemeClr val="tx1"/>
        </a:solidFill>
        <a:latin typeface="+mn-lt"/>
        <a:ea typeface="+mn-ea"/>
        <a:cs typeface="+mn-cs"/>
      </a:defRPr>
    </a:lvl7pPr>
    <a:lvl8pPr marL="3201040" algn="l" defTabSz="914583" rtl="0" eaLnBrk="1" latinLnBrk="0" hangingPunct="1">
      <a:defRPr sz="1200" kern="1200">
        <a:solidFill>
          <a:schemeClr val="tx1"/>
        </a:solidFill>
        <a:latin typeface="+mn-lt"/>
        <a:ea typeface="+mn-ea"/>
        <a:cs typeface="+mn-cs"/>
      </a:defRPr>
    </a:lvl8pPr>
    <a:lvl9pPr marL="3658332" algn="l" defTabSz="9145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1A221-D0FD-4727-BD78-A88ACD8B802A}" type="slidenum">
              <a:rPr lang="en-GB" altLang="nl-NL"/>
              <a:pPr/>
              <a:t>1</a:t>
            </a:fld>
            <a:endParaRPr lang="en-GB" altLang="nl-NL"/>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31963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77524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98242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215599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52854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5599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798800"/>
            <a:ext cx="8248241" cy="2077200"/>
          </a:xfrm>
          <a:prstGeom prst="rect">
            <a:avLst/>
          </a:prstGeom>
        </p:spPr>
      </p:pic>
      <p:sp>
        <p:nvSpPr>
          <p:cNvPr id="9" name="title">
            <a:extLst>
              <a:ext uri="{FF2B5EF4-FFF2-40B4-BE49-F238E27FC236}">
                <a16:creationId xmlns:a16="http://schemas.microsoft.com/office/drawing/2014/main" id="{5137D17D-0AF8-44A0-99F5-EBC92ED0ADEB}"/>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0" name="subtitle">
            <a:extLst>
              <a:ext uri="{FF2B5EF4-FFF2-40B4-BE49-F238E27FC236}">
                <a16:creationId xmlns:a16="http://schemas.microsoft.com/office/drawing/2014/main" id="{7F2D1F8B-8C98-4C4C-B853-EFE96426CE24}"/>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1" name="speaker">
            <a:extLst>
              <a:ext uri="{FF2B5EF4-FFF2-40B4-BE49-F238E27FC236}">
                <a16:creationId xmlns:a16="http://schemas.microsoft.com/office/drawing/2014/main" id="{6CDDC9BC-6BE8-4EF6-B1D8-78980FAF6197}"/>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2" name="Tijdelijke aanduiding voor datum 1">
            <a:extLst>
              <a:ext uri="{FF2B5EF4-FFF2-40B4-BE49-F238E27FC236}">
                <a16:creationId xmlns:a16="http://schemas.microsoft.com/office/drawing/2014/main" id="{0344BB47-02F8-4604-9E4B-11D51EE5AC2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109794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2907846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1859786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endParaRPr lang="nl-NL"/>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9963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8348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userDrawn="1">
  <p:cSld name="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hasCustomPrompt="1"/>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r>
              <a:rPr lang="nl-NL" altLang="nl-NL" noProof="0"/>
              <a:t>Overzicht herstelplannen en dialoogtraject</a:t>
            </a:r>
            <a:endParaRPr lang="nl-NL" altLang="nl-NL" noProof="0" dirty="0"/>
          </a:p>
        </p:txBody>
      </p:sp>
      <p:sp>
        <p:nvSpPr>
          <p:cNvPr id="4099" name="subtitle"/>
          <p:cNvSpPr>
            <a:spLocks noGrp="1" noChangeArrowheads="1"/>
          </p:cNvSpPr>
          <p:nvPr>
            <p:ph type="subTitle" idx="1" hasCustomPrompt="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r>
              <a:rPr lang="nl-NL" altLang="nl-NL" noProof="0"/>
              <a:t>DOC-19 13 april</a:t>
            </a:r>
            <a:endParaRPr lang="nl-NL" altLang="nl-NL" noProof="0" dirty="0"/>
          </a:p>
        </p:txBody>
      </p:sp>
      <p:sp>
        <p:nvSpPr>
          <p:cNvPr id="8"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a:t>x</a:t>
            </a:r>
            <a:endParaRPr lang="nl-NL" dirty="0"/>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889512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1566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0 w 6096000"/>
              <a:gd name="connsiteY4" fmla="*/ 701993 h 6858000"/>
              <a:gd name="connsiteX5" fmla="*/ 236855 w 6096000"/>
              <a:gd name="connsiteY5" fmla="*/ 701993 h 6858000"/>
              <a:gd name="connsiteX6" fmla="*/ 236855 w 6096000"/>
              <a:gd name="connsiteY6" fmla="*/ 0 h 6858000"/>
              <a:gd name="connsiteX7" fmla="*/ 6096000 w 6096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0" y="701993"/>
                </a:lnTo>
                <a:lnTo>
                  <a:pt x="236855" y="701993"/>
                </a:lnTo>
                <a:lnTo>
                  <a:pt x="236855" y="0"/>
                </a:lnTo>
                <a:lnTo>
                  <a:pt x="6096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376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83615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9563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27817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5" fmla="*/ 5856605 w 12192000"/>
              <a:gd name="connsiteY5" fmla="*/ 0 h 3429000"/>
              <a:gd name="connsiteX6" fmla="*/ 5856605 w 12192000"/>
              <a:gd name="connsiteY6" fmla="*/ 701993 h 3429000"/>
              <a:gd name="connsiteX7" fmla="*/ 6332855 w 12192000"/>
              <a:gd name="connsiteY7" fmla="*/ 701993 h 3429000"/>
              <a:gd name="connsiteX8" fmla="*/ 6332855 w 12192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9000">
                <a:moveTo>
                  <a:pt x="0" y="0"/>
                </a:moveTo>
                <a:lnTo>
                  <a:pt x="12192000" y="0"/>
                </a:lnTo>
                <a:lnTo>
                  <a:pt x="12192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8105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6201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dirty="0"/>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67383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0273" y="6411352"/>
            <a:ext cx="304800" cy="264272"/>
          </a:xfrm>
        </p:spPr>
        <p:txBody>
          <a:bodyPr/>
          <a:lstStyle>
            <a:lvl1pPr>
              <a:defRPr sz="100" baseline="0">
                <a:solidFill>
                  <a:srgbClr val="CDCDCE"/>
                </a:solidFill>
              </a:defRPr>
            </a:lvl1pPr>
          </a:lstStyle>
          <a:p>
            <a:endParaRPr lang="nl-NL" dirty="0"/>
          </a:p>
        </p:txBody>
      </p:sp>
      <p:sp>
        <p:nvSpPr>
          <p:cNvPr id="3" name="Footer Placeholder 2"/>
          <p:cNvSpPr>
            <a:spLocks noGrp="1"/>
          </p:cNvSpPr>
          <p:nvPr>
            <p:ph type="ftr" sz="quarter" idx="11"/>
          </p:nvPr>
        </p:nvSpPr>
        <p:spPr>
          <a:xfrm>
            <a:off x="-533400" y="5907239"/>
            <a:ext cx="381000" cy="322075"/>
          </a:xfrm>
        </p:spPr>
        <p:txBody>
          <a:bodyPr/>
          <a:lstStyle>
            <a:lvl1pPr>
              <a:defRPr sz="100" baseline="0">
                <a:solidFill>
                  <a:srgbClr val="CDCDCE"/>
                </a:solidFill>
              </a:defRPr>
            </a:lvl1pPr>
          </a:lstStyle>
          <a:p>
            <a:endParaRPr lang="nl-NL" dirty="0"/>
          </a:p>
        </p:txBody>
      </p:sp>
      <p:sp>
        <p:nvSpPr>
          <p:cNvPr id="4" name="Slide Number Placeholder 3"/>
          <p:cNvSpPr>
            <a:spLocks noGrp="1"/>
          </p:cNvSpPr>
          <p:nvPr>
            <p:ph type="sldNum" sz="quarter" idx="12"/>
          </p:nvPr>
        </p:nvSpPr>
        <p:spPr>
          <a:xfrm>
            <a:off x="12344401" y="5548009"/>
            <a:ext cx="3048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0788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49675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2192000" cy="576000"/>
          </a:xfrm>
          <a:solidFill>
            <a:schemeClr val="tx2"/>
          </a:solidFill>
        </p:spPr>
        <p:txBody>
          <a:bodyPr lIns="756000" anchor="ctr">
            <a:noAutofit/>
          </a:bodyPr>
          <a:lstStyle>
            <a:lvl1pPr>
              <a:defRPr sz="3200">
                <a:solidFill>
                  <a:srgbClr val="FFFFFF"/>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2192000"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pic>
        <p:nvPicPr>
          <p:cNvPr id="5" name="minjus_heade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914400" y="6411352"/>
            <a:ext cx="457200" cy="264272"/>
          </a:xfrm>
        </p:spPr>
        <p:txBody>
          <a:bodyPr/>
          <a:lstStyle>
            <a:lvl1pPr>
              <a:defRPr sz="100" baseline="0">
                <a:solidFill>
                  <a:srgbClr val="CDCDCE"/>
                </a:solidFill>
              </a:defRPr>
            </a:lvl1pPr>
          </a:lstStyle>
          <a:p>
            <a:endParaRPr lang="nl-NL" dirty="0"/>
          </a:p>
        </p:txBody>
      </p:sp>
      <p:sp>
        <p:nvSpPr>
          <p:cNvPr id="6" name="Footer Placeholder 5"/>
          <p:cNvSpPr>
            <a:spLocks noGrp="1"/>
          </p:cNvSpPr>
          <p:nvPr>
            <p:ph type="ftr" sz="quarter" idx="28"/>
          </p:nvPr>
        </p:nvSpPr>
        <p:spPr>
          <a:xfrm>
            <a:off x="-914400" y="5729776"/>
            <a:ext cx="457200" cy="322075"/>
          </a:xfrm>
        </p:spPr>
        <p:txBody>
          <a:bodyPr/>
          <a:lstStyle>
            <a:lvl1pPr>
              <a:defRPr sz="100" baseline="0">
                <a:solidFill>
                  <a:srgbClr val="CDCDCE"/>
                </a:solidFill>
              </a:defRPr>
            </a:lvl1pPr>
          </a:lstStyle>
          <a:p>
            <a:endParaRPr lang="nl-NL" dirty="0"/>
          </a:p>
        </p:txBody>
      </p:sp>
      <p:sp>
        <p:nvSpPr>
          <p:cNvPr id="7" name="Slide Number Placeholder 6"/>
          <p:cNvSpPr>
            <a:spLocks noGrp="1"/>
          </p:cNvSpPr>
          <p:nvPr>
            <p:ph type="sldNum" sz="quarter" idx="29"/>
          </p:nvPr>
        </p:nvSpPr>
        <p:spPr>
          <a:xfrm>
            <a:off x="12344401" y="6250314"/>
            <a:ext cx="457200"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722678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29063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dirty="0"/>
              <a:t>Klik om de stijl te bewerken</a:t>
            </a:r>
          </a:p>
        </p:txBody>
      </p:sp>
      <p:sp>
        <p:nvSpPr>
          <p:cNvPr id="2" name="Tijdelijke aanduiding voor datum 1"/>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39166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endParaRPr lang="nl-NL" dirty="0"/>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35781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endParaRPr lang="nl-NL" dirty="0"/>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360990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rgbClr val="FFFFFF"/>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43662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8"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NCTV logotype">
            <a:extLst>
              <a:ext uri="{FF2B5EF4-FFF2-40B4-BE49-F238E27FC236}">
                <a16:creationId xmlns:a16="http://schemas.microsoft.com/office/drawing/2014/main" id="{0CA7A91D-8D32-47E4-8155-31E1F0035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798800"/>
            <a:ext cx="7794042" cy="2077200"/>
          </a:xfrm>
          <a:prstGeom prst="rect">
            <a:avLst/>
          </a:prstGeom>
        </p:spPr>
      </p:pic>
      <p:sp>
        <p:nvSpPr>
          <p:cNvPr id="7" name="title">
            <a:extLst>
              <a:ext uri="{FF2B5EF4-FFF2-40B4-BE49-F238E27FC236}">
                <a16:creationId xmlns:a16="http://schemas.microsoft.com/office/drawing/2014/main" id="{564C2207-EE24-4D8E-B07D-84658A73CA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9" name="subtitle">
            <a:extLst>
              <a:ext uri="{FF2B5EF4-FFF2-40B4-BE49-F238E27FC236}">
                <a16:creationId xmlns:a16="http://schemas.microsoft.com/office/drawing/2014/main" id="{0BF0409F-E479-4C60-9254-0A0175580A5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0" name="speaker">
            <a:extLst>
              <a:ext uri="{FF2B5EF4-FFF2-40B4-BE49-F238E27FC236}">
                <a16:creationId xmlns:a16="http://schemas.microsoft.com/office/drawing/2014/main" id="{0D2D08E0-AB17-4F70-968C-8E4001A7FE60}"/>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1" name="Tijdelijke aanduiding voor datum 1">
            <a:extLst>
              <a:ext uri="{FF2B5EF4-FFF2-40B4-BE49-F238E27FC236}">
                <a16:creationId xmlns:a16="http://schemas.microsoft.com/office/drawing/2014/main" id="{A0C38B65-E5AC-4FB7-9D06-CDB90AF9DF8A}"/>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2155378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1_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E3C8EA6-0955-4A7C-B832-34843AE4516E}" type="datetimeFigureOut">
              <a:rPr lang="nl-NL" smtClean="0"/>
              <a:t>02-06-2021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EF24AAD-0F32-46F5-8C28-6CB99675BD4C}" type="slidenum">
              <a:rPr lang="nl-NL" smtClean="0"/>
              <a:t>‹nr.›</a:t>
            </a:fld>
            <a:endParaRPr lang="nl-NL"/>
          </a:p>
        </p:txBody>
      </p:sp>
    </p:spTree>
    <p:extLst>
      <p:ext uri="{BB962C8B-B14F-4D97-AF65-F5344CB8AC3E}">
        <p14:creationId xmlns:p14="http://schemas.microsoft.com/office/powerpoint/2010/main" val="2124509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3" name="Tijdelijke aanduiding voor inhoud 2"/>
          <p:cNvSpPr>
            <a:spLocks noGrp="1"/>
          </p:cNvSpPr>
          <p:nvPr>
            <p:ph idx="1"/>
          </p:nvPr>
        </p:nvSpPr>
        <p:spPr>
          <a:xfrm>
            <a:off x="6554588" y="1052513"/>
            <a:ext cx="5003999" cy="5168900"/>
          </a:xfrm>
          <a:prstGeom prst="rect">
            <a:avLst/>
          </a:prstGeo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768247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userDrawn="1">
  <p:cSld name="Titeldia 1">
    <p:bg>
      <p:bgPr>
        <a:solidFill>
          <a:schemeClr val="tx2"/>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4588" y="4215599"/>
            <a:ext cx="5003999" cy="133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1"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292172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17941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972036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779770 w 6096000"/>
              <a:gd name="connsiteY4" fmla="*/ 0 h 6858000"/>
              <a:gd name="connsiteX5" fmla="*/ 5779770 w 6096000"/>
              <a:gd name="connsiteY5" fmla="*/ 1151890 h 6858000"/>
              <a:gd name="connsiteX6" fmla="*/ 6096000 w 6096000"/>
              <a:gd name="connsiteY6" fmla="*/ 1151890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779770" y="0"/>
                </a:lnTo>
                <a:lnTo>
                  <a:pt x="5779770" y="1151890"/>
                </a:lnTo>
                <a:lnTo>
                  <a:pt x="6096000" y="1151890"/>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3907792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752726"/>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20"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3158738"/>
            <a:ext cx="5003800" cy="264272"/>
          </a:xfrm>
        </p:spPr>
        <p:txBody>
          <a:bodyPr lIns="118800" tIns="46800"/>
          <a:lstStyle>
            <a:lvl1pPr>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1834531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1"/>
          <p:cNvSpPr>
            <a:spLocks noGrp="1"/>
          </p:cNvSpPr>
          <p:nvPr>
            <p:ph type="dt" sz="half" idx="12"/>
          </p:nvPr>
        </p:nvSpPr>
        <p:spPr>
          <a:xfrm>
            <a:off x="6552000" y="6311900"/>
            <a:ext cx="5003800" cy="264272"/>
          </a:xfrm>
        </p:spPr>
        <p:txBody>
          <a:bodyPr lIns="118800" tIns="46800"/>
          <a:lstStyle>
            <a:lvl1pPr>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1181363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9"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4"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1"/>
          <p:cNvSpPr>
            <a:spLocks noGrp="1"/>
          </p:cNvSpPr>
          <p:nvPr>
            <p:ph type="dt" sz="half" idx="12"/>
          </p:nvPr>
        </p:nvSpPr>
        <p:spPr>
          <a:xfrm>
            <a:off x="633412" y="6311900"/>
            <a:ext cx="5003800" cy="264272"/>
          </a:xfrm>
        </p:spPr>
        <p:txBody>
          <a:bodyPr lIns="118800" tIns="46800"/>
          <a:lstStyle>
            <a:lvl1pPr>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4152246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35008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endParaRPr lang="nl-NL"/>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2009676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b" anchorCtr="0"/>
          <a:lstStyle>
            <a:lvl1pPr algn="r">
              <a:lnSpc>
                <a:spcPct val="90000"/>
              </a:lnSpc>
              <a:defRPr>
                <a:solidFill>
                  <a:srgbClr val="FFFFFF"/>
                </a:solidFill>
              </a:defRPr>
            </a:lvl1pPr>
          </a:lstStyle>
          <a:p>
            <a:r>
              <a:rPr lang="nl-NL" dirty="0"/>
              <a:t>Klik om de stijl te bewerken</a:t>
            </a:r>
          </a:p>
        </p:txBody>
      </p:sp>
      <p:sp>
        <p:nvSpPr>
          <p:cNvPr id="11" name="Sectienummer"/>
          <p:cNvSpPr>
            <a:spLocks noGrp="1"/>
          </p:cNvSpPr>
          <p:nvPr>
            <p:ph type="body" sz="quarter" idx="13" hasCustomPrompt="1"/>
          </p:nvPr>
        </p:nvSpPr>
        <p:spPr>
          <a:xfrm>
            <a:off x="634999" y="1171574"/>
            <a:ext cx="5003801" cy="1463674"/>
          </a:xfrm>
        </p:spPr>
        <p:txBody>
          <a:bodyPr rIns="0" anchor="b" anchorCtr="0">
            <a:normAutofit/>
          </a:bodyPr>
          <a:lstStyle>
            <a:lvl1pPr marL="0" indent="0" algn="r">
              <a:buFontTx/>
              <a:buNone/>
              <a:defRPr sz="9600" b="1">
                <a:solidFill>
                  <a:srgbClr val="FFFFFF"/>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Ondertitel"/>
          <p:cNvSpPr>
            <a:spLocks noGrp="1"/>
          </p:cNvSpPr>
          <p:nvPr>
            <p:ph type="body" sz="quarter" idx="14"/>
          </p:nvPr>
        </p:nvSpPr>
        <p:spPr>
          <a:xfrm>
            <a:off x="634999" y="4221163"/>
            <a:ext cx="5003801" cy="2000251"/>
          </a:xfrm>
        </p:spPr>
        <p:txBody>
          <a:bodyPr tIns="90000" rIns="100800" anchor="t" anchorCtr="0">
            <a:normAutofit/>
          </a:bodyPr>
          <a:lstStyle>
            <a:lvl1pPr marL="0" indent="0" algn="r">
              <a:buFontTx/>
              <a:buNone/>
              <a:defRPr sz="2400">
                <a:solidFill>
                  <a:srgbClr val="FFFFFF"/>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12"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810838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0" y="2276475"/>
            <a:ext cx="5226050" cy="3944938"/>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8" y="2276475"/>
            <a:ext cx="5003999" cy="3944938"/>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657272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nl-NL" dirty="0"/>
              <a:t>Klik om de stijl te bewerken</a:t>
            </a:r>
          </a:p>
        </p:txBody>
      </p:sp>
      <p:sp>
        <p:nvSpPr>
          <p:cNvPr id="3" name="Tijdelijke aanduiding voor inhoud 2"/>
          <p:cNvSpPr>
            <a:spLocks noGrp="1"/>
          </p:cNvSpPr>
          <p:nvPr>
            <p:ph sz="half" idx="1"/>
          </p:nvPr>
        </p:nvSpPr>
        <p:spPr>
          <a:xfrm>
            <a:off x="635002" y="2953738"/>
            <a:ext cx="5003999" cy="3267676"/>
          </a:xfrm>
          <a:prstGeom prst="rect">
            <a:avLst/>
          </a:prstGeom>
        </p:spPr>
        <p:txBody>
          <a:bodyPr/>
          <a:lstStyle>
            <a:lvl1pPr>
              <a:defRPr sz="2400"/>
            </a:lvl1pPr>
            <a:lvl2pPr>
              <a:defRPr sz="2000"/>
            </a:lvl2pPr>
            <a:lvl3pPr marL="946800" indent="-316800">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953738"/>
            <a:ext cx="5005388" cy="3267676"/>
          </a:xfrm>
          <a:prstGeom prst="rect">
            <a:avLst/>
          </a:prstGeom>
        </p:spPr>
        <p:txBody>
          <a:bodyPr/>
          <a:lstStyle>
            <a:lvl1pPr>
              <a:defRPr sz="2400"/>
            </a:lvl1pPr>
            <a:lvl2pPr>
              <a:defRPr sz="2000"/>
            </a:lvl2pPr>
            <a:lvl3pPr>
              <a:defRPr sz="1800"/>
            </a:lvl3pPr>
            <a:lvl4pPr marL="1260000" indent="-316800">
              <a:buFont typeface="Arial" panose="020B0604020202020204" pitchFamily="34" charset="0"/>
              <a:buChar char="•"/>
              <a:defRPr sz="1800"/>
            </a:lvl4pPr>
            <a:lvl5pPr>
              <a:defRPr sz="16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9" name="Tijdelijke aanduiding voor tekst 8"/>
          <p:cNvSpPr>
            <a:spLocks noGrp="1"/>
          </p:cNvSpPr>
          <p:nvPr>
            <p:ph type="body" sz="quarter" idx="13"/>
          </p:nvPr>
        </p:nvSpPr>
        <p:spPr>
          <a:xfrm>
            <a:off x="635002" y="2306037"/>
            <a:ext cx="5003999" cy="648000"/>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
        <p:nvSpPr>
          <p:cNvPr id="10" name="Tijdelijke aanduiding voor tekst 8"/>
          <p:cNvSpPr>
            <a:spLocks noGrp="1"/>
          </p:cNvSpPr>
          <p:nvPr>
            <p:ph type="body" sz="quarter" idx="14"/>
          </p:nvPr>
        </p:nvSpPr>
        <p:spPr>
          <a:xfrm>
            <a:off x="6553201" y="2306037"/>
            <a:ext cx="5003999" cy="647228"/>
          </a:xfrm>
        </p:spPr>
        <p:txBody>
          <a:bodyPr lIns="180000" tIns="180000" rIns="180000" bIns="72000" anchor="b" anchorCtr="0">
            <a:noAutofit/>
          </a:bodyPr>
          <a:lstStyle>
            <a:lvl1pPr marL="0" indent="0">
              <a:buNone/>
              <a:defRPr sz="1800" b="1" cap="all" baseline="0">
                <a:solidFill>
                  <a:schemeClr val="tx2"/>
                </a:solidFill>
              </a:defRPr>
            </a:lvl1pPr>
            <a:lvl2pPr marL="313200" indent="0">
              <a:buNone/>
              <a:defRPr sz="1800"/>
            </a:lvl2pPr>
            <a:lvl3pPr marL="630000" indent="0">
              <a:buNone/>
              <a:defRPr sz="1800"/>
            </a:lvl3pPr>
            <a:lvl4pPr marL="943200" indent="0">
              <a:buNone/>
              <a:defRPr sz="1800"/>
            </a:lvl4pPr>
            <a:lvl5pPr marL="1260000" indent="0">
              <a:buNone/>
              <a:defRPr sz="1800"/>
            </a:lvl5pPr>
          </a:lstStyle>
          <a:p>
            <a:pPr lvl="0"/>
            <a:r>
              <a:rPr lang="nl-NL" dirty="0"/>
              <a:t>Klik om de modelstijlen te bewerken</a:t>
            </a:r>
          </a:p>
        </p:txBody>
      </p:sp>
    </p:spTree>
    <p:extLst>
      <p:ext uri="{BB962C8B-B14F-4D97-AF65-F5344CB8AC3E}">
        <p14:creationId xmlns:p14="http://schemas.microsoft.com/office/powerpoint/2010/main" val="125431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3429000"/>
            <a:ext cx="12192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4098" name="title"/>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3919135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948047"/>
          </a:xfrm>
        </p:spPr>
        <p:txBody>
          <a:bodyPr/>
          <a:lstStyle>
            <a:lvl1pPr>
              <a:lnSpc>
                <a:spcPct val="90000"/>
              </a:lnSpc>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2276475"/>
            <a:ext cx="10923587" cy="4011613"/>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872706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8" name="Tijdelijke aanduiding voor afbeelding 7"/>
          <p:cNvSpPr>
            <a:spLocks noGrp="1"/>
          </p:cNvSpPr>
          <p:nvPr>
            <p:ph type="pic" sz="quarter" idx="13" hasCustomPrompt="1"/>
          </p:nvPr>
        </p:nvSpPr>
        <p:spPr>
          <a:xfrm>
            <a:off x="635000" y="1052513"/>
            <a:ext cx="10923587" cy="51689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3684052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dia NCTV">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798800"/>
            <a:ext cx="8248241" cy="2077200"/>
          </a:xfrm>
          <a:prstGeom prst="rect">
            <a:avLst/>
          </a:prstGeom>
        </p:spPr>
      </p:pic>
      <p:sp>
        <p:nvSpPr>
          <p:cNvPr id="11" name="title">
            <a:extLst>
              <a:ext uri="{FF2B5EF4-FFF2-40B4-BE49-F238E27FC236}">
                <a16:creationId xmlns:a16="http://schemas.microsoft.com/office/drawing/2014/main" id="{61BF13E2-8C51-47EA-8C5D-429DE5C24C55}"/>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956E2755-AF31-4F0B-BF4D-A2724E234F76}"/>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B744D96-1319-4E4A-9728-F6CA574B6FA2}"/>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A6CDBC5A-1AD0-4140-8A55-B0D63B97C05C}"/>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1521811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Tree>
    <p:extLst>
      <p:ext uri="{BB962C8B-B14F-4D97-AF65-F5344CB8AC3E}">
        <p14:creationId xmlns:p14="http://schemas.microsoft.com/office/powerpoint/2010/main" val="4099244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 name="Titel 1"/>
          <p:cNvSpPr>
            <a:spLocks noGrp="1"/>
          </p:cNvSpPr>
          <p:nvPr>
            <p:ph type="title"/>
          </p:nvPr>
        </p:nvSpPr>
        <p:spPr>
          <a:xfrm>
            <a:off x="635000" y="1052513"/>
            <a:ext cx="10923589" cy="4024800"/>
          </a:xfrm>
        </p:spPr>
        <p:txBody>
          <a:bodyPr>
            <a:normAutofit/>
          </a:bodyPr>
          <a:lstStyle>
            <a:lvl1pPr>
              <a:lnSpc>
                <a:spcPct val="90000"/>
              </a:lnSpc>
              <a:defRPr sz="800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8" name="subtitle"/>
          <p:cNvSpPr>
            <a:spLocks noGrp="1" noChangeArrowheads="1"/>
          </p:cNvSpPr>
          <p:nvPr>
            <p:ph type="subTitle" idx="1"/>
          </p:nvPr>
        </p:nvSpPr>
        <p:spPr>
          <a:xfrm>
            <a:off x="634999" y="5077315"/>
            <a:ext cx="5461000" cy="11440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Tree>
    <p:extLst>
      <p:ext uri="{BB962C8B-B14F-4D97-AF65-F5344CB8AC3E}">
        <p14:creationId xmlns:p14="http://schemas.microsoft.com/office/powerpoint/2010/main" val="507587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6" name="backdrop"/>
          <p:cNvSpPr/>
          <p:nvPr userDrawn="1"/>
        </p:nvSpPr>
        <p:spPr>
          <a:xfrm>
            <a:off x="6109327" y="0"/>
            <a:ext cx="58270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chemeClr val="tx2"/>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endParaRPr lang="nl-NL" dirty="0"/>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095299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636838"/>
            <a:ext cx="5003799" cy="1584324"/>
          </a:xfrm>
        </p:spPr>
        <p:txBody>
          <a:bodyPr anchor="ctr" anchorCtr="0">
            <a:normAutofit/>
          </a:bodyPr>
          <a:lstStyle>
            <a:lvl1pPr algn="l">
              <a:defRPr sz="4000">
                <a:solidFill>
                  <a:srgbClr val="FFFFFF"/>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4588" y="1066800"/>
            <a:ext cx="5003999" cy="5154613"/>
          </a:xfrm>
        </p:spPr>
        <p:txBody>
          <a:bodyPr anchor="ct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9"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81590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5000" y="1052513"/>
            <a:ext cx="5003800" cy="948047"/>
          </a:xfrm>
        </p:spPr>
        <p:txBody>
          <a:bodyPr anchor="b" anchorCtr="0">
            <a:normAutofit/>
          </a:bodyPr>
          <a:lstStyle>
            <a:lvl1pPr algn="l">
              <a:defRPr sz="3600" b="0"/>
            </a:lvl1pPr>
          </a:lstStyle>
          <a:p>
            <a:r>
              <a:rPr lang="nl-NL" dirty="0"/>
              <a:t>Klik om de stijl te bewerken</a:t>
            </a:r>
          </a:p>
        </p:txBody>
      </p:sp>
      <p:sp>
        <p:nvSpPr>
          <p:cNvPr id="4" name="Tijdelijke aanduiding voor tekst 3"/>
          <p:cNvSpPr>
            <a:spLocks noGrp="1"/>
          </p:cNvSpPr>
          <p:nvPr>
            <p:ph type="body" sz="half" idx="2"/>
          </p:nvPr>
        </p:nvSpPr>
        <p:spPr>
          <a:xfrm>
            <a:off x="635000" y="3427413"/>
            <a:ext cx="5003800" cy="2793999"/>
          </a:xfrm>
          <a:prstGeom prst="rect">
            <a:avLst/>
          </a:prstGeom>
        </p:spPr>
        <p:txBody>
          <a:bodyPr>
            <a:normAutofit/>
          </a:bodyPr>
          <a:lstStyle>
            <a:lvl1pPr marL="0" indent="0">
              <a:buNone/>
              <a:defRPr sz="2000"/>
            </a:lvl1pPr>
            <a:lvl2pPr marL="457291" indent="0">
              <a:buNone/>
              <a:defRPr sz="1200"/>
            </a:lvl2pPr>
            <a:lvl3pPr marL="914583" indent="0">
              <a:buNone/>
              <a:defRPr sz="1000"/>
            </a:lvl3pPr>
            <a:lvl4pPr marL="1371874" indent="0">
              <a:buNone/>
              <a:defRPr sz="900"/>
            </a:lvl4pPr>
            <a:lvl5pPr marL="1829166" indent="0">
              <a:buNone/>
              <a:defRPr sz="900"/>
            </a:lvl5pPr>
            <a:lvl6pPr marL="2286457" indent="0">
              <a:buNone/>
              <a:defRPr sz="900"/>
            </a:lvl6pPr>
            <a:lvl7pPr marL="2743749" indent="0">
              <a:buNone/>
              <a:defRPr sz="900"/>
            </a:lvl7pPr>
            <a:lvl8pPr marL="3201040" indent="0">
              <a:buNone/>
              <a:defRPr sz="900"/>
            </a:lvl8pPr>
            <a:lvl9pPr marL="3658332"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57513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solidFill>
          <a:schemeClr val="tx2"/>
        </a:solidFill>
        <a:effectLst/>
      </p:bgPr>
    </p:bg>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rgbClr val="FFFFFF"/>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rgbClr val="FFFFFF"/>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rgbClr val="FFFFFF"/>
                </a:solidFill>
              </a:defRPr>
            </a:lvl1p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54796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3" name="Tijdelijke aanduiding voor afbeelding 8"/>
          <p:cNvSpPr>
            <a:spLocks noGrp="1"/>
          </p:cNvSpPr>
          <p:nvPr>
            <p:ph type="pic" sz="quarter" idx="13" hasCustomPrompt="1"/>
          </p:nvPr>
        </p:nvSpPr>
        <p:spPr>
          <a:xfrm>
            <a:off x="6096000" y="0"/>
            <a:ext cx="5842000" cy="6858000"/>
          </a:xfrm>
          <a:custGeom>
            <a:avLst/>
            <a:gdLst>
              <a:gd name="connsiteX0" fmla="*/ 0 w 5842000"/>
              <a:gd name="connsiteY0" fmla="*/ 0 h 6858000"/>
              <a:gd name="connsiteX1" fmla="*/ 5842000 w 5842000"/>
              <a:gd name="connsiteY1" fmla="*/ 0 h 6858000"/>
              <a:gd name="connsiteX2" fmla="*/ 5842000 w 5842000"/>
              <a:gd name="connsiteY2" fmla="*/ 6858000 h 6858000"/>
              <a:gd name="connsiteX3" fmla="*/ 0 w 5842000"/>
              <a:gd name="connsiteY3" fmla="*/ 6858000 h 6858000"/>
              <a:gd name="connsiteX4" fmla="*/ 0 w 5842000"/>
              <a:gd name="connsiteY4"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0" fmla="*/ 5842000 w 5842000"/>
              <a:gd name="connsiteY0" fmla="*/ 0 h 6858000"/>
              <a:gd name="connsiteX1" fmla="*/ 5842000 w 5842000"/>
              <a:gd name="connsiteY1" fmla="*/ 6858000 h 6858000"/>
              <a:gd name="connsiteX2" fmla="*/ 0 w 5842000"/>
              <a:gd name="connsiteY2" fmla="*/ 6858000 h 6858000"/>
              <a:gd name="connsiteX3" fmla="*/ 0 w 5842000"/>
              <a:gd name="connsiteY3" fmla="*/ 0 h 6858000"/>
              <a:gd name="connsiteX4" fmla="*/ 0 w 5842000"/>
              <a:gd name="connsiteY4" fmla="*/ 701993 h 6858000"/>
              <a:gd name="connsiteX5" fmla="*/ 236855 w 5842000"/>
              <a:gd name="connsiteY5" fmla="*/ 701993 h 6858000"/>
              <a:gd name="connsiteX6" fmla="*/ 236855 w 5842000"/>
              <a:gd name="connsiteY6" fmla="*/ 0 h 6858000"/>
              <a:gd name="connsiteX7" fmla="*/ 5842000 w 584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0" h="6858000">
                <a:moveTo>
                  <a:pt x="5842000" y="0"/>
                </a:moveTo>
                <a:lnTo>
                  <a:pt x="5842000" y="6858000"/>
                </a:lnTo>
                <a:lnTo>
                  <a:pt x="0" y="6858000"/>
                </a:lnTo>
                <a:lnTo>
                  <a:pt x="0" y="0"/>
                </a:lnTo>
                <a:lnTo>
                  <a:pt x="0" y="701993"/>
                </a:lnTo>
                <a:lnTo>
                  <a:pt x="236855" y="701993"/>
                </a:lnTo>
                <a:lnTo>
                  <a:pt x="236855" y="0"/>
                </a:lnTo>
                <a:lnTo>
                  <a:pt x="5842000"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6" y="1051200"/>
            <a:ext cx="5004594" cy="948047"/>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4999" y="2289600"/>
            <a:ext cx="5005388" cy="3935413"/>
          </a:xfrm>
        </p:spPr>
        <p:txBody>
          <a:bodyPr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526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4">
    <p:bg>
      <p:bgPr>
        <a:solidFill>
          <a:schemeClr val="bg1"/>
        </a:solidFill>
        <a:effectLst/>
      </p:bgPr>
    </p:bg>
    <p:spTree>
      <p:nvGrpSpPr>
        <p:cNvPr id="1" name=""/>
        <p:cNvGrpSpPr/>
        <p:nvPr/>
      </p:nvGrpSpPr>
      <p:grpSpPr>
        <a:xfrm>
          <a:off x="0" y="0"/>
          <a:ext cx="0" cy="0"/>
          <a:chOff x="0" y="0"/>
          <a:chExt cx="0" cy="0"/>
        </a:xfrm>
      </p:grpSpPr>
      <p:sp>
        <p:nvSpPr>
          <p:cNvPr id="2" name="backdrop"/>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554588" y="1882800"/>
            <a:ext cx="5003999" cy="2336400"/>
          </a:xfrm>
        </p:spPr>
        <p:txBody>
          <a:bodyPr tIns="90000" bIns="90000" anchor="b" anchorCtr="0">
            <a:normAutofit/>
          </a:bodyPr>
          <a:lstStyle>
            <a:lvl1pPr defTabSz="608135" eaLnBrk="0" hangingPunct="0">
              <a:defRPr sz="36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553200" y="4218267"/>
            <a:ext cx="5003999" cy="1613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rgbClr val="FFFFFF"/>
                </a:solidFill>
                <a:latin typeface="+mn-lt"/>
              </a:defRPr>
            </a:lvl1pPr>
          </a:lstStyle>
          <a:p>
            <a:pPr lvl="0"/>
            <a:endParaRPr lang="nl-NL" altLang="nl-NL" noProof="0" dirty="0"/>
          </a:p>
        </p:txBody>
      </p:sp>
      <p:sp>
        <p:nvSpPr>
          <p:cNvPr id="6" name="speaker"/>
          <p:cNvSpPr>
            <a:spLocks noGrp="1"/>
          </p:cNvSpPr>
          <p:nvPr>
            <p:ph type="body" sz="quarter" idx="11" hasCustomPrompt="1"/>
          </p:nvPr>
        </p:nvSpPr>
        <p:spPr>
          <a:xfrm>
            <a:off x="6553201" y="5832053"/>
            <a:ext cx="5003999" cy="389360"/>
          </a:xfrm>
        </p:spPr>
        <p:txBody>
          <a:bodyPr wrap="square" lIns="118800" anchor="b" anchorCtr="0">
            <a:noAutofit/>
          </a:bodyPr>
          <a:lstStyle>
            <a:lvl1pPr marL="0" indent="0">
              <a:spcBef>
                <a:spcPts val="1200"/>
              </a:spcBef>
              <a:buFontTx/>
              <a:buNone/>
              <a:defRPr sz="1600">
                <a:solidFill>
                  <a:srgbClr val="FFFFFF"/>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552000" y="6311900"/>
            <a:ext cx="5003800" cy="264272"/>
          </a:xfrm>
        </p:spPr>
        <p:txBody>
          <a:bodyPr lIns="118800" tIns="46800"/>
          <a:lstStyle>
            <a:lvl1pPr marL="0">
              <a:lnSpc>
                <a:spcPct val="90000"/>
              </a:lnSpc>
              <a:spcBef>
                <a:spcPts val="1200"/>
              </a:spcBef>
              <a:defRPr sz="1600" baseline="0">
                <a:solidFill>
                  <a:srgbClr val="FFFFFF"/>
                </a:solidFill>
              </a:defRPr>
            </a:lvl1pPr>
          </a:lstStyle>
          <a:p>
            <a:endParaRPr lang="nl-NL" dirty="0"/>
          </a:p>
        </p:txBody>
      </p:sp>
    </p:spTree>
    <p:extLst>
      <p:ext uri="{BB962C8B-B14F-4D97-AF65-F5344CB8AC3E}">
        <p14:creationId xmlns:p14="http://schemas.microsoft.com/office/powerpoint/2010/main" val="1951727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tx2"/>
        </a:solidFill>
        <a:effectLst/>
      </p:bgPr>
    </p:b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bg1"/>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bg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bg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28079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wi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554589" y="3888000"/>
            <a:ext cx="500399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925310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tx2"/>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chemeClr val="bg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bg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703093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bg>
      <p:bgPr>
        <a:solidFill>
          <a:schemeClr val="bg1"/>
        </a:solid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
        <p:nvSpPr>
          <p:cNvPr id="11" name="Tijdelijke aanduiding voor tekst 7"/>
          <p:cNvSpPr>
            <a:spLocks noGrp="1"/>
          </p:cNvSpPr>
          <p:nvPr>
            <p:ph type="body" sz="quarter" idx="26"/>
          </p:nvPr>
        </p:nvSpPr>
        <p:spPr>
          <a:xfrm>
            <a:off x="635000" y="3888000"/>
            <a:ext cx="10923589" cy="2333413"/>
          </a:xfrm>
        </p:spPr>
        <p:txBody>
          <a:bodyPr tIns="50400" anchor="t"/>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afbeelding 3"/>
          <p:cNvSpPr>
            <a:spLocks noGrp="1"/>
          </p:cNvSpPr>
          <p:nvPr>
            <p:ph type="pic" sz="quarter" idx="27" hasCustomPrompt="1"/>
          </p:nvPr>
        </p:nvSpPr>
        <p:spPr>
          <a:xfrm>
            <a:off x="0" y="0"/>
            <a:ext cx="11938000" cy="3429000"/>
          </a:xfrm>
          <a:custGeom>
            <a:avLst/>
            <a:gdLst>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0" fmla="*/ 0 w 11938000"/>
              <a:gd name="connsiteY0" fmla="*/ 0 h 3429000"/>
              <a:gd name="connsiteX1" fmla="*/ 11938000 w 11938000"/>
              <a:gd name="connsiteY1" fmla="*/ 0 h 3429000"/>
              <a:gd name="connsiteX2" fmla="*/ 11938000 w 11938000"/>
              <a:gd name="connsiteY2" fmla="*/ 3429000 h 3429000"/>
              <a:gd name="connsiteX3" fmla="*/ 0 w 11938000"/>
              <a:gd name="connsiteY3" fmla="*/ 3429000 h 3429000"/>
              <a:gd name="connsiteX4" fmla="*/ 0 w 11938000"/>
              <a:gd name="connsiteY4" fmla="*/ 0 h 3429000"/>
              <a:gd name="connsiteX5" fmla="*/ 5856605 w 11938000"/>
              <a:gd name="connsiteY5" fmla="*/ 0 h 3429000"/>
              <a:gd name="connsiteX6" fmla="*/ 5856605 w 11938000"/>
              <a:gd name="connsiteY6" fmla="*/ 701993 h 3429000"/>
              <a:gd name="connsiteX7" fmla="*/ 6332855 w 11938000"/>
              <a:gd name="connsiteY7" fmla="*/ 701993 h 3429000"/>
              <a:gd name="connsiteX8" fmla="*/ 6332855 w 11938000"/>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0" h="3429000">
                <a:moveTo>
                  <a:pt x="0" y="0"/>
                </a:moveTo>
                <a:lnTo>
                  <a:pt x="11938000" y="0"/>
                </a:lnTo>
                <a:lnTo>
                  <a:pt x="11938000" y="3429000"/>
                </a:lnTo>
                <a:lnTo>
                  <a:pt x="0" y="3429000"/>
                </a:lnTo>
                <a:lnTo>
                  <a:pt x="0" y="0"/>
                </a:lnTo>
                <a:lnTo>
                  <a:pt x="5856605" y="0"/>
                </a:lnTo>
                <a:lnTo>
                  <a:pt x="5856605" y="701993"/>
                </a:lnTo>
                <a:lnTo>
                  <a:pt x="6332855" y="701993"/>
                </a:lnTo>
                <a:lnTo>
                  <a:pt x="6332855" y="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2165259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tx2"/>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bg1"/>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4247287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7"/>
          <p:cNvSpPr>
            <a:spLocks noGrp="1"/>
          </p:cNvSpPr>
          <p:nvPr>
            <p:ph type="pic" sz="quarter" idx="13" hasCustomPrompt="1"/>
          </p:nvPr>
        </p:nvSpPr>
        <p:spPr>
          <a:xfrm>
            <a:off x="0" y="3429000"/>
            <a:ext cx="11938000" cy="3429000"/>
          </a:xfrm>
          <a:prstGeom prst="rect">
            <a:avLst/>
          </a:pr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33600" y="1051200"/>
            <a:ext cx="10924383" cy="946800"/>
          </a:xfrm>
        </p:spPr>
        <p:txBody>
          <a:bodyPr anchor="b" anchorCtr="0">
            <a:normAutofit/>
          </a:bodyPr>
          <a:lstStyle>
            <a:lvl1pPr algn="l">
              <a:defRPr sz="3600" b="0">
                <a:solidFill>
                  <a:schemeClr val="tx2"/>
                </a:solidFill>
              </a:defRPr>
            </a:lvl1pPr>
          </a:lstStyle>
          <a:p>
            <a:r>
              <a:rPr lang="nl-NL" dirty="0"/>
              <a:t>Klik om de stijl te bewerken</a:t>
            </a:r>
          </a:p>
        </p:txBody>
      </p:sp>
      <p:sp>
        <p:nvSpPr>
          <p:cNvPr id="5" name="Tijdelijke aanduiding voor datum 4"/>
          <p:cNvSpPr>
            <a:spLocks noGrp="1"/>
          </p:cNvSpPr>
          <p:nvPr>
            <p:ph type="dt" sz="half" idx="10"/>
          </p:nvPr>
        </p:nvSpPr>
        <p:spPr/>
        <p:txBody>
          <a:bodyPr/>
          <a:lstStyle>
            <a:lvl1pPr>
              <a:defRPr>
                <a:solidFill>
                  <a:schemeClr val="tx1"/>
                </a:solidFill>
              </a:defRPr>
            </a:lvl1pPr>
          </a:lstStyle>
          <a:p>
            <a:endParaRPr lang="nl-NL"/>
          </a:p>
        </p:txBody>
      </p:sp>
      <p:sp>
        <p:nvSpPr>
          <p:cNvPr id="6" name="Tijdelijke aanduiding voor voettekst 5"/>
          <p:cNvSpPr>
            <a:spLocks noGrp="1"/>
          </p:cNvSpPr>
          <p:nvPr>
            <p:ph type="ftr" sz="quarter" idx="11"/>
          </p:nvPr>
        </p:nvSpPr>
        <p:spPr/>
        <p:txBody>
          <a:bodyPr/>
          <a:lstStyle>
            <a:lvl1pPr>
              <a:defRPr>
                <a:solidFill>
                  <a:schemeClr val="tx1"/>
                </a:solidFill>
              </a:defRPr>
            </a:lvl1p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1"/>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497910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279216"/>
            <a:ext cx="457200" cy="264272"/>
          </a:xfrm>
        </p:spPr>
        <p:txBody>
          <a:bodyPr/>
          <a:lstStyle>
            <a:lvl1pPr>
              <a:defRPr sz="100" baseline="0">
                <a:solidFill>
                  <a:srgbClr val="CDCDCE"/>
                </a:solidFill>
              </a:defRPr>
            </a:lvl1pPr>
          </a:lstStyle>
          <a:p>
            <a:endParaRPr lang="nl-NL" dirty="0"/>
          </a:p>
        </p:txBody>
      </p:sp>
      <p:sp>
        <p:nvSpPr>
          <p:cNvPr id="3" name="Footer Placeholder 2"/>
          <p:cNvSpPr>
            <a:spLocks noGrp="1"/>
          </p:cNvSpPr>
          <p:nvPr>
            <p:ph type="ftr" sz="quarter" idx="11"/>
          </p:nvPr>
        </p:nvSpPr>
        <p:spPr>
          <a:xfrm>
            <a:off x="-838200" y="5715000"/>
            <a:ext cx="533400" cy="322075"/>
          </a:xfrm>
        </p:spPr>
        <p:txBody>
          <a:bodyPr/>
          <a:lstStyle>
            <a:lvl1pPr>
              <a:defRPr sz="100" baseline="0">
                <a:solidFill>
                  <a:srgbClr val="CDCDCE"/>
                </a:solidFill>
              </a:defRPr>
            </a:lvl1pPr>
          </a:lstStyle>
          <a:p>
            <a:endParaRPr lang="nl-NL" dirty="0"/>
          </a:p>
        </p:txBody>
      </p:sp>
      <p:sp>
        <p:nvSpPr>
          <p:cNvPr id="4" name="Slide Number Placeholder 3"/>
          <p:cNvSpPr>
            <a:spLocks noGrp="1"/>
          </p:cNvSpPr>
          <p:nvPr>
            <p:ph type="sldNum" sz="quarter" idx="12"/>
          </p:nvPr>
        </p:nvSpPr>
        <p:spPr>
          <a:xfrm>
            <a:off x="12268200" y="6118178"/>
            <a:ext cx="542928"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122977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 y="5153776"/>
            <a:ext cx="11938001" cy="576000"/>
          </a:xfrm>
          <a:solidFill>
            <a:schemeClr val="tx2"/>
          </a:solidFill>
        </p:spPr>
        <p:txBody>
          <a:bodyPr lIns="756000" anchor="ctr">
            <a:noAutofit/>
          </a:bodyPr>
          <a:lstStyle>
            <a:lvl1pPr>
              <a:defRPr sz="3200">
                <a:solidFill>
                  <a:schemeClr val="bg1"/>
                </a:solidFill>
              </a:defRPr>
            </a:lvl1pPr>
          </a:lstStyle>
          <a:p>
            <a:r>
              <a:rPr lang="nl-NL" dirty="0"/>
              <a:t>Klik om de stijl te bewerken</a:t>
            </a:r>
          </a:p>
        </p:txBody>
      </p:sp>
      <p:sp>
        <p:nvSpPr>
          <p:cNvPr id="3" name="Tijdelijke aanduiding voor tekst 7"/>
          <p:cNvSpPr>
            <a:spLocks noGrp="1"/>
          </p:cNvSpPr>
          <p:nvPr>
            <p:ph type="body" sz="quarter" idx="26"/>
          </p:nvPr>
        </p:nvSpPr>
        <p:spPr>
          <a:xfrm>
            <a:off x="-1" y="5825413"/>
            <a:ext cx="11938001" cy="396000"/>
          </a:xfrm>
          <a:solidFill>
            <a:schemeClr val="bg1"/>
          </a:solidFill>
        </p:spPr>
        <p:txBody>
          <a:bodyPr lIns="756000" tIns="50400" anchor="ctr" anchorCtr="0">
            <a:normAutofit/>
          </a:bodyPr>
          <a:lstStyle>
            <a:lvl1pPr marL="0" indent="0">
              <a:buClr>
                <a:schemeClr val="tx2"/>
              </a:buClr>
              <a:buFontTx/>
              <a:buNone/>
              <a:defRPr sz="2000">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2"/>
                </a:solidFill>
              </a:defRPr>
            </a:lvl5pPr>
          </a:lstStyle>
          <a:p>
            <a:pPr lvl="0"/>
            <a:r>
              <a:rPr lang="nl-NL" dirty="0"/>
              <a:t>Klik om de modelstijlen te bewerken</a:t>
            </a:r>
          </a:p>
        </p:txBody>
      </p:sp>
      <p:sp>
        <p:nvSpPr>
          <p:cNvPr id="5"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6" name="minjus_heade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
        <p:nvSpPr>
          <p:cNvPr id="4" name="Date Placeholder 3"/>
          <p:cNvSpPr>
            <a:spLocks noGrp="1"/>
          </p:cNvSpPr>
          <p:nvPr>
            <p:ph type="dt" sz="half" idx="27"/>
          </p:nvPr>
        </p:nvSpPr>
        <p:spPr>
          <a:xfrm>
            <a:off x="-819150" y="6593728"/>
            <a:ext cx="514350" cy="264272"/>
          </a:xfrm>
        </p:spPr>
        <p:txBody>
          <a:bodyPr/>
          <a:lstStyle>
            <a:lvl1pPr>
              <a:defRPr sz="100" baseline="0">
                <a:solidFill>
                  <a:srgbClr val="CDCDCE"/>
                </a:solidFill>
              </a:defRPr>
            </a:lvl1pPr>
          </a:lstStyle>
          <a:p>
            <a:endParaRPr lang="nl-NL" dirty="0"/>
          </a:p>
        </p:txBody>
      </p:sp>
      <p:sp>
        <p:nvSpPr>
          <p:cNvPr id="7" name="Footer Placeholder 6"/>
          <p:cNvSpPr>
            <a:spLocks noGrp="1"/>
          </p:cNvSpPr>
          <p:nvPr>
            <p:ph type="ftr" sz="quarter" idx="28"/>
          </p:nvPr>
        </p:nvSpPr>
        <p:spPr>
          <a:xfrm>
            <a:off x="-838200" y="6221413"/>
            <a:ext cx="685800" cy="322075"/>
          </a:xfrm>
        </p:spPr>
        <p:txBody>
          <a:bodyPr/>
          <a:lstStyle>
            <a:lvl1pPr>
              <a:defRPr sz="100" baseline="0">
                <a:solidFill>
                  <a:srgbClr val="CDCDCE"/>
                </a:solidFill>
              </a:defRPr>
            </a:lvl1pPr>
          </a:lstStyle>
          <a:p>
            <a:endParaRPr lang="nl-NL" dirty="0"/>
          </a:p>
        </p:txBody>
      </p:sp>
      <p:sp>
        <p:nvSpPr>
          <p:cNvPr id="8" name="Slide Number Placeholder 7"/>
          <p:cNvSpPr>
            <a:spLocks noGrp="1"/>
          </p:cNvSpPr>
          <p:nvPr>
            <p:ph type="sldNum" sz="quarter" idx="29"/>
          </p:nvPr>
        </p:nvSpPr>
        <p:spPr>
          <a:xfrm>
            <a:off x="12268200" y="6221413"/>
            <a:ext cx="534989" cy="322075"/>
          </a:xfrm>
        </p:spPr>
        <p:txBody>
          <a:bodyPr/>
          <a:lstStyle>
            <a:lvl1pPr>
              <a:defRPr sz="100" baseline="0">
                <a:solidFill>
                  <a:srgbClr val="CDCDCE"/>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845135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1" y="2289486"/>
            <a:ext cx="10923589" cy="3931927"/>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16384632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000" y="2276474"/>
            <a:ext cx="7178965" cy="3944938"/>
          </a:xfrm>
          <a:prstGeom prst="rect">
            <a:avLst/>
          </a:prstGeom>
        </p:spPr>
        <p:txBody>
          <a:bodyPr/>
          <a:lstStyle>
            <a:lvl2pPr marL="630000" indent="-316800">
              <a:buClr>
                <a:schemeClr val="tx2"/>
              </a:buClr>
              <a:buFont typeface="Verdana" panose="020B0604030504040204" pitchFamily="34" charset="0"/>
              <a:buChar char="–"/>
              <a:defRPr/>
            </a:lvl2pPr>
            <a:lvl5pPr>
              <a:defRPr/>
            </a:lvl5pPr>
            <a:lvl6pPr>
              <a:defRPr baseline="0"/>
            </a:lvl6pPr>
            <a:lvl7pPr>
              <a:defRPr baseline="0">
                <a:solidFill>
                  <a:schemeClr val="tx1">
                    <a:lumMod val="65000"/>
                    <a:lumOff val="35000"/>
                  </a:schemeClr>
                </a:solidFill>
              </a:defRPr>
            </a:lvl7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p>
        </p:txBody>
      </p:sp>
      <p:sp>
        <p:nvSpPr>
          <p:cNvPr id="2" name="Tijdelijke aanduiding voor datum 1"/>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C893183-5A27-4493-8273-E869AD900CD4}" type="slidenum">
              <a:rPr lang="nl-NL" smtClean="0"/>
              <a:pPr/>
              <a:t>‹nr.›</a:t>
            </a:fld>
            <a:endParaRPr lang="nl-NL" dirty="0"/>
          </a:p>
        </p:txBody>
      </p:sp>
      <p:sp>
        <p:nvSpPr>
          <p:cNvPr id="7" name="Tijdelijke aanduiding voor tekst 6"/>
          <p:cNvSpPr>
            <a:spLocks noGrp="1"/>
          </p:cNvSpPr>
          <p:nvPr>
            <p:ph type="body" sz="quarter" idx="13"/>
          </p:nvPr>
        </p:nvSpPr>
        <p:spPr>
          <a:xfrm>
            <a:off x="7958859" y="2276475"/>
            <a:ext cx="3600000" cy="3937000"/>
          </a:xfrm>
        </p:spPr>
        <p:txBody>
          <a:bodyPr/>
          <a:lstStyle>
            <a:lvl1pPr marL="0" indent="0">
              <a:buFontTx/>
              <a:buNone/>
              <a:defRPr/>
            </a:lvl1pPr>
            <a:lvl2pPr marL="313200" indent="0">
              <a:buFontTx/>
              <a:buNone/>
              <a:defRPr/>
            </a:lvl2pPr>
            <a:lvl3pPr marL="630000" indent="0">
              <a:buFontTx/>
              <a:buNone/>
              <a:defRPr/>
            </a:lvl3pPr>
            <a:lvl4pPr marL="943200" indent="0">
              <a:buFontTx/>
              <a:buNone/>
              <a:defRPr/>
            </a:lvl4pPr>
            <a:lvl5pPr marL="1260000" indent="0">
              <a:buFontTx/>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0063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5">
    <p:bg>
      <p:bgPr>
        <a:solidFill>
          <a:schemeClr val="bg1"/>
        </a:solidFill>
        <a:effectLst/>
      </p:bgPr>
    </p:bg>
    <p:spTree>
      <p:nvGrpSpPr>
        <p:cNvPr id="1" name=""/>
        <p:cNvGrpSpPr/>
        <p:nvPr/>
      </p:nvGrpSpPr>
      <p:grpSpPr>
        <a:xfrm>
          <a:off x="0" y="0"/>
          <a:ext cx="0" cy="0"/>
          <a:chOff x="0" y="0"/>
          <a:chExt cx="0" cy="0"/>
        </a:xfrm>
      </p:grpSpPr>
      <p:sp>
        <p:nvSpPr>
          <p:cNvPr id="3" name="backdrop"/>
          <p:cNvSpPr/>
          <p:nvPr userDrawn="1"/>
        </p:nvSpPr>
        <p:spPr>
          <a:xfrm>
            <a:off x="0" y="0"/>
            <a:ext cx="12193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98" name="title"/>
          <p:cNvSpPr>
            <a:spLocks noGrp="1" noChangeArrowheads="1"/>
          </p:cNvSpPr>
          <p:nvPr>
            <p:ph type="ctrTitle"/>
          </p:nvPr>
        </p:nvSpPr>
        <p:spPr>
          <a:xfrm>
            <a:off x="635001" y="1879600"/>
            <a:ext cx="10923589" cy="1547813"/>
          </a:xfrm>
        </p:spPr>
        <p:txBody>
          <a:bodyPr tIns="46800" bIns="46800" anchor="ctr" anchorCtr="0">
            <a:normAutofit/>
          </a:bodyPr>
          <a:lstStyle>
            <a:lvl1pPr defTabSz="608135" eaLnBrk="0" hangingPunct="0">
              <a:defRPr sz="4800">
                <a:solidFill>
                  <a:srgbClr val="FFFFFF"/>
                </a:solidFill>
              </a:defRPr>
            </a:lvl1pPr>
          </a:lstStyle>
          <a:p>
            <a:pPr lvl="0"/>
            <a:endParaRPr lang="nl-NL" altLang="nl-NL" noProof="0" dirty="0"/>
          </a:p>
        </p:txBody>
      </p:sp>
      <p:sp>
        <p:nvSpPr>
          <p:cNvPr id="4099" name="subtitle"/>
          <p:cNvSpPr>
            <a:spLocks noGrp="1" noChangeArrowheads="1"/>
          </p:cNvSpPr>
          <p:nvPr>
            <p:ph type="subTitle" idx="1"/>
          </p:nvPr>
        </p:nvSpPr>
        <p:spPr>
          <a:xfrm>
            <a:off x="635000" y="3749486"/>
            <a:ext cx="10925177" cy="20772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8" name="speaker"/>
          <p:cNvSpPr>
            <a:spLocks noGrp="1"/>
          </p:cNvSpPr>
          <p:nvPr>
            <p:ph type="body" sz="quarter" idx="11" hasCustomPrompt="1"/>
          </p:nvPr>
        </p:nvSpPr>
        <p:spPr>
          <a:xfrm>
            <a:off x="633412" y="5829386"/>
            <a:ext cx="500538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9" name="logoplaceholde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1"/>
          <p:cNvSpPr>
            <a:spLocks noGrp="1"/>
          </p:cNvSpPr>
          <p:nvPr>
            <p:ph type="dt" sz="half" idx="12"/>
          </p:nvPr>
        </p:nvSpPr>
        <p:spPr>
          <a:xfrm>
            <a:off x="633600" y="6311900"/>
            <a:ext cx="5003800" cy="264272"/>
          </a:xfrm>
        </p:spPr>
        <p:txBody>
          <a:bodyPr lIns="118800" tIns="46800"/>
          <a:lstStyle>
            <a:lvl1pPr marL="0">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1418655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6" name="backdrop"/>
          <p:cNvSpPr/>
          <p:nvPr userDrawn="1"/>
        </p:nvSpPr>
        <p:spPr>
          <a:xfrm>
            <a:off x="6109327" y="0"/>
            <a:ext cx="58254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3" y="1051201"/>
            <a:ext cx="5003999" cy="948047"/>
          </a:xfrm>
        </p:spPr>
        <p:txBody>
          <a:bodyPr anchor="b" anchorCtr="0">
            <a:noAutofit/>
          </a:bodyPr>
          <a:lstStyle>
            <a:lvl1pPr algn="l">
              <a:defRPr sz="3600">
                <a:solidFill>
                  <a:schemeClr val="bg1"/>
                </a:solidFill>
              </a:defRPr>
            </a:lvl1pPr>
          </a:lstStyle>
          <a:p>
            <a:r>
              <a:rPr lang="nl-NL" dirty="0"/>
              <a:t>Klik om de stijl te bewerken</a:t>
            </a:r>
          </a:p>
        </p:txBody>
      </p:sp>
      <p:sp>
        <p:nvSpPr>
          <p:cNvPr id="3" name="Tijdelijke aanduiding voor datum 2"/>
          <p:cNvSpPr>
            <a:spLocks noGrp="1"/>
          </p:cNvSpPr>
          <p:nvPr>
            <p:ph type="dt" sz="half" idx="23"/>
          </p:nvPr>
        </p:nvSpPr>
        <p:spPr/>
        <p:txBody>
          <a:bodyPr/>
          <a:lstStyle/>
          <a:p>
            <a:endParaRPr lang="nl-NL"/>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chemeClr val="bg1"/>
                </a:solidFill>
              </a:defRPr>
            </a:lvl1pPr>
          </a:lstStyle>
          <a:p>
            <a:fld id="{0C893183-5A27-4493-8273-E869AD900CD4}" type="slidenum">
              <a:rPr lang="nl-NL" smtClean="0"/>
              <a:pPr/>
              <a:t>‹nr.›</a:t>
            </a:fld>
            <a:endParaRPr lang="nl-NL" dirty="0"/>
          </a:p>
        </p:txBody>
      </p:sp>
      <p:sp>
        <p:nvSpPr>
          <p:cNvPr id="8" name="Tijdelijke aanduiding voor tekst 7"/>
          <p:cNvSpPr>
            <a:spLocks noGrp="1"/>
          </p:cNvSpPr>
          <p:nvPr>
            <p:ph type="body" sz="quarter" idx="26"/>
          </p:nvPr>
        </p:nvSpPr>
        <p:spPr>
          <a:xfrm>
            <a:off x="6550023" y="2289599"/>
            <a:ext cx="5003999" cy="3931813"/>
          </a:xfrm>
        </p:spPr>
        <p:txBody>
          <a:bodyPr ancho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27"/>
          </p:nvPr>
        </p:nvSpPr>
        <p:spPr>
          <a:xfrm>
            <a:off x="635000" y="1066800"/>
            <a:ext cx="5003800" cy="515461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43216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otdi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11934825"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5617"/>
            <a:ext cx="10923589" cy="1551796"/>
          </a:xfrm>
        </p:spPr>
        <p:txBody>
          <a:bodyPr anchor="ctr" anchorCtr="0"/>
          <a:lstStyle>
            <a:lvl1pPr algn="l">
              <a:defRPr sz="4800">
                <a:solidFill>
                  <a:schemeClr val="bg1"/>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5156752" y="3846022"/>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5156752" y="4639509"/>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5156752" y="5405528"/>
            <a:ext cx="4680000"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p>
            <a:endParaRPr lang="nl-NL"/>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736392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otdi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ackdrop"/>
          <p:cNvSpPr/>
          <p:nvPr userDrawn="1"/>
        </p:nvSpPr>
        <p:spPr>
          <a:xfrm>
            <a:off x="0" y="-1"/>
            <a:ext cx="6096000"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2565400"/>
            <a:ext cx="5003800" cy="1727200"/>
          </a:xfrm>
        </p:spPr>
        <p:txBody>
          <a:bodyPr anchor="ctr" anchorCtr="0"/>
          <a:lstStyle>
            <a:lvl1pPr algn="l">
              <a:defRPr sz="4800">
                <a:solidFill>
                  <a:schemeClr val="bg1"/>
                </a:solidFill>
              </a:defRPr>
            </a:lvl1pPr>
          </a:lstStyle>
          <a:p>
            <a:r>
              <a:rPr lang="nl-NL" dirty="0"/>
              <a:t>Klik om de stijl te bewerken</a:t>
            </a:r>
          </a:p>
        </p:txBody>
      </p:sp>
      <p:sp>
        <p:nvSpPr>
          <p:cNvPr id="20" name="Tijdelijke aanduiding voor tekst 14"/>
          <p:cNvSpPr>
            <a:spLocks noGrp="1"/>
          </p:cNvSpPr>
          <p:nvPr>
            <p:ph type="body" sz="quarter" idx="18" hasCustomPrompt="1"/>
          </p:nvPr>
        </p:nvSpPr>
        <p:spPr>
          <a:xfrm>
            <a:off x="7176286" y="2286000"/>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webadres in</a:t>
            </a:r>
          </a:p>
        </p:txBody>
      </p:sp>
      <p:sp>
        <p:nvSpPr>
          <p:cNvPr id="22" name="Tijdelijke aanduiding voor tekst 14"/>
          <p:cNvSpPr>
            <a:spLocks noGrp="1"/>
          </p:cNvSpPr>
          <p:nvPr>
            <p:ph type="body" sz="quarter" idx="20" hasCustomPrompt="1"/>
          </p:nvPr>
        </p:nvSpPr>
        <p:spPr>
          <a:xfrm>
            <a:off x="7176286" y="3079487"/>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emailadres in</a:t>
            </a:r>
          </a:p>
        </p:txBody>
      </p:sp>
      <p:sp>
        <p:nvSpPr>
          <p:cNvPr id="24" name="Tijdelijke aanduiding voor tekst 14"/>
          <p:cNvSpPr>
            <a:spLocks noGrp="1"/>
          </p:cNvSpPr>
          <p:nvPr>
            <p:ph type="body" sz="quarter" idx="22" hasCustomPrompt="1"/>
          </p:nvPr>
        </p:nvSpPr>
        <p:spPr>
          <a:xfrm>
            <a:off x="7176286" y="3845505"/>
            <a:ext cx="4382303" cy="691884"/>
          </a:xfrm>
        </p:spPr>
        <p:txBody>
          <a:bodyPr anchor="ctr" anchorCtr="0">
            <a:normAutofit/>
          </a:bodyPr>
          <a:lstStyle>
            <a:lvl1pPr marL="0" indent="0">
              <a:buFontTx/>
              <a:buNone/>
              <a:defRPr sz="2000">
                <a:solidFill>
                  <a:schemeClr val="tx2"/>
                </a:solidFill>
              </a:defRPr>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Vul hier een telefoonnummer in</a:t>
            </a:r>
          </a:p>
        </p:txBody>
      </p:sp>
      <p:sp>
        <p:nvSpPr>
          <p:cNvPr id="3" name="Tijdelijke aanduiding voor datum 2"/>
          <p:cNvSpPr>
            <a:spLocks noGrp="1"/>
          </p:cNvSpPr>
          <p:nvPr>
            <p:ph type="dt" sz="half" idx="23"/>
          </p:nvPr>
        </p:nvSpPr>
        <p:spPr/>
        <p:txBody>
          <a:bodyPr/>
          <a:lstStyle>
            <a:lvl1pPr>
              <a:defRPr>
                <a:solidFill>
                  <a:schemeClr val="bg1"/>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chemeClr val="bg1"/>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7" name="minjus_header_titl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61337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dia NCSC">
    <p:bg>
      <p:bgPr>
        <a:solidFill>
          <a:schemeClr val="tx2"/>
        </a:solidFill>
        <a:effectLst/>
      </p:bgPr>
    </p:bg>
    <p:spTree>
      <p:nvGrpSpPr>
        <p:cNvPr id="1" name=""/>
        <p:cNvGrpSpPr/>
        <p:nvPr/>
      </p:nvGrpSpPr>
      <p:grpSpPr>
        <a:xfrm>
          <a:off x="0" y="0"/>
          <a:ext cx="0" cy="0"/>
          <a:chOff x="0" y="0"/>
          <a:chExt cx="0" cy="0"/>
        </a:xfrm>
      </p:grpSpPr>
      <p:sp>
        <p:nvSpPr>
          <p:cNvPr id="14"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sp>
        <p:nvSpPr>
          <p:cNvPr id="10" name="logoplaceholder">
            <a:extLst>
              <a:ext uri="{FF2B5EF4-FFF2-40B4-BE49-F238E27FC236}">
                <a16:creationId xmlns:a16="http://schemas.microsoft.com/office/drawing/2014/main" id="{E6B6054A-F89C-42E1-8D09-BF7E8642983A}"/>
              </a:ext>
            </a:extLst>
          </p:cNvPr>
          <p:cNvSpPr/>
          <p:nvPr userDrawn="1"/>
        </p:nvSpPr>
        <p:spPr>
          <a:xfrm>
            <a:off x="0" y="0"/>
            <a:ext cx="12192000" cy="1783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NCTV logotype">
            <a:extLst>
              <a:ext uri="{FF2B5EF4-FFF2-40B4-BE49-F238E27FC236}">
                <a16:creationId xmlns:a16="http://schemas.microsoft.com/office/drawing/2014/main" id="{1ACAC5FB-F2BC-44FB-AADC-F0B40F4C7B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798800"/>
            <a:ext cx="7794042" cy="2077200"/>
          </a:xfrm>
          <a:prstGeom prst="rect">
            <a:avLst/>
          </a:prstGeom>
        </p:spPr>
      </p:pic>
      <p:sp>
        <p:nvSpPr>
          <p:cNvPr id="11" name="title">
            <a:extLst>
              <a:ext uri="{FF2B5EF4-FFF2-40B4-BE49-F238E27FC236}">
                <a16:creationId xmlns:a16="http://schemas.microsoft.com/office/drawing/2014/main" id="{D7718FF1-437B-4CE4-845A-8802395C1E28}"/>
              </a:ext>
            </a:extLst>
          </p:cNvPr>
          <p:cNvSpPr>
            <a:spLocks noGrp="1" noChangeArrowheads="1"/>
          </p:cNvSpPr>
          <p:nvPr>
            <p:ph type="ctrTitle"/>
          </p:nvPr>
        </p:nvSpPr>
        <p:spPr>
          <a:xfrm>
            <a:off x="634047" y="451985"/>
            <a:ext cx="10923906" cy="1726479"/>
          </a:xfrm>
        </p:spPr>
        <p:txBody>
          <a:bodyPr tIns="90000" bIns="90000" anchor="b" anchorCtr="0">
            <a:normAutofit/>
          </a:bodyPr>
          <a:lstStyle>
            <a:lvl1pPr defTabSz="608135" eaLnBrk="0" hangingPunct="0">
              <a:defRPr sz="3600">
                <a:solidFill>
                  <a:schemeClr val="tx1"/>
                </a:solidFill>
              </a:defRPr>
            </a:lvl1pPr>
          </a:lstStyle>
          <a:p>
            <a:pPr lvl="0"/>
            <a:endParaRPr lang="nl-NL" altLang="nl-NL" noProof="0" dirty="0"/>
          </a:p>
        </p:txBody>
      </p:sp>
      <p:sp>
        <p:nvSpPr>
          <p:cNvPr id="15" name="subtitle">
            <a:extLst>
              <a:ext uri="{FF2B5EF4-FFF2-40B4-BE49-F238E27FC236}">
                <a16:creationId xmlns:a16="http://schemas.microsoft.com/office/drawing/2014/main" id="{5DD59E9C-7BEA-4C94-8505-1387211B52EB}"/>
              </a:ext>
            </a:extLst>
          </p:cNvPr>
          <p:cNvSpPr>
            <a:spLocks noGrp="1" noChangeArrowheads="1"/>
          </p:cNvSpPr>
          <p:nvPr>
            <p:ph type="subTitle" idx="1"/>
          </p:nvPr>
        </p:nvSpPr>
        <p:spPr>
          <a:xfrm>
            <a:off x="634047" y="2186972"/>
            <a:ext cx="10923906" cy="6643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 tIns="90000" rIns="90018" bIns="46809">
            <a:normAutofit/>
          </a:bodyPr>
          <a:lstStyle>
            <a:lvl1pPr marL="0" indent="0" defTabSz="608135" eaLnBrk="0" hangingPunct="0">
              <a:buFont typeface="Arial" charset="0"/>
              <a:buNone/>
              <a:defRPr>
                <a:solidFill>
                  <a:schemeClr val="tx1"/>
                </a:solidFill>
                <a:latin typeface="+mn-lt"/>
              </a:defRPr>
            </a:lvl1pPr>
          </a:lstStyle>
          <a:p>
            <a:pPr lvl="0"/>
            <a:endParaRPr lang="nl-NL" altLang="nl-NL" noProof="0" dirty="0"/>
          </a:p>
        </p:txBody>
      </p:sp>
      <p:sp>
        <p:nvSpPr>
          <p:cNvPr id="16" name="speaker">
            <a:extLst>
              <a:ext uri="{FF2B5EF4-FFF2-40B4-BE49-F238E27FC236}">
                <a16:creationId xmlns:a16="http://schemas.microsoft.com/office/drawing/2014/main" id="{3E68A4B3-C001-4359-9D29-741C2832E191}"/>
              </a:ext>
            </a:extLst>
          </p:cNvPr>
          <p:cNvSpPr>
            <a:spLocks noGrp="1"/>
          </p:cNvSpPr>
          <p:nvPr>
            <p:ph type="body" sz="quarter" idx="11" hasCustomPrompt="1"/>
          </p:nvPr>
        </p:nvSpPr>
        <p:spPr>
          <a:xfrm>
            <a:off x="632777" y="2668274"/>
            <a:ext cx="5138738" cy="389360"/>
          </a:xfrm>
        </p:spPr>
        <p:txBody>
          <a:bodyPr wrap="square" lIns="118800" anchor="b" anchorCtr="0">
            <a:noAutofit/>
          </a:bodyPr>
          <a:lstStyle>
            <a:lvl1pPr marL="0" indent="0">
              <a:spcBef>
                <a:spcPts val="1200"/>
              </a:spcBef>
              <a:buFontTx/>
              <a:buNone/>
              <a:defRPr sz="1600">
                <a:solidFill>
                  <a:schemeClr val="tx1"/>
                </a:solidFill>
                <a:latin typeface="+mn-lt"/>
              </a:defRPr>
            </a:lvl1pPr>
            <a:lvl2pPr marL="313200" indent="0">
              <a:spcBef>
                <a:spcPts val="1200"/>
              </a:spcBef>
              <a:buFontTx/>
              <a:buNone/>
              <a:defRPr sz="1600">
                <a:solidFill>
                  <a:schemeClr val="bg1"/>
                </a:solidFill>
                <a:latin typeface="+mn-lt"/>
              </a:defRPr>
            </a:lvl2pPr>
            <a:lvl3pPr marL="630000" indent="0">
              <a:spcBef>
                <a:spcPts val="1200"/>
              </a:spcBef>
              <a:buFontTx/>
              <a:buNone/>
              <a:defRPr sz="1600">
                <a:solidFill>
                  <a:schemeClr val="bg1"/>
                </a:solidFill>
                <a:latin typeface="+mn-lt"/>
              </a:defRPr>
            </a:lvl3pPr>
            <a:lvl4pPr marL="943200" indent="0">
              <a:spcBef>
                <a:spcPts val="1200"/>
              </a:spcBef>
              <a:buFontTx/>
              <a:buNone/>
              <a:defRPr sz="1600">
                <a:solidFill>
                  <a:schemeClr val="bg1"/>
                </a:solidFill>
                <a:latin typeface="+mn-lt"/>
              </a:defRPr>
            </a:lvl4pPr>
            <a:lvl5pPr marL="1260000" indent="0">
              <a:spcBef>
                <a:spcPts val="1200"/>
              </a:spcBef>
              <a:buFontTx/>
              <a:buNone/>
              <a:defRPr sz="1600">
                <a:solidFill>
                  <a:schemeClr val="bg1"/>
                </a:solidFill>
                <a:latin typeface="+mn-lt"/>
              </a:defRPr>
            </a:lvl5pPr>
          </a:lstStyle>
          <a:p>
            <a:pPr lvl="0"/>
            <a:r>
              <a:rPr lang="nl-NL" dirty="0"/>
              <a:t>Naam spreker</a:t>
            </a:r>
          </a:p>
        </p:txBody>
      </p:sp>
      <p:sp>
        <p:nvSpPr>
          <p:cNvPr id="17" name="Tijdelijke aanduiding voor datum 1">
            <a:extLst>
              <a:ext uri="{FF2B5EF4-FFF2-40B4-BE49-F238E27FC236}">
                <a16:creationId xmlns:a16="http://schemas.microsoft.com/office/drawing/2014/main" id="{2B516B1A-152C-480B-9006-6CE4309333FD}"/>
              </a:ext>
            </a:extLst>
          </p:cNvPr>
          <p:cNvSpPr>
            <a:spLocks noGrp="1"/>
          </p:cNvSpPr>
          <p:nvPr>
            <p:ph type="dt" sz="half" idx="12"/>
          </p:nvPr>
        </p:nvSpPr>
        <p:spPr>
          <a:xfrm>
            <a:off x="620077" y="3111181"/>
            <a:ext cx="5151438" cy="264272"/>
          </a:xfrm>
        </p:spPr>
        <p:txBody>
          <a:bodyPr lIns="118800" tIns="46800"/>
          <a:lstStyle>
            <a:lvl1pPr marL="0">
              <a:lnSpc>
                <a:spcPct val="90000"/>
              </a:lnSpc>
              <a:spcBef>
                <a:spcPts val="1200"/>
              </a:spcBef>
              <a:defRPr sz="1600" baseline="0">
                <a:solidFill>
                  <a:schemeClr val="tx1"/>
                </a:solidFill>
              </a:defRPr>
            </a:lvl1pPr>
          </a:lstStyle>
          <a:p>
            <a:endParaRPr lang="nl-NL" dirty="0"/>
          </a:p>
        </p:txBody>
      </p:sp>
    </p:spTree>
    <p:extLst>
      <p:ext uri="{BB962C8B-B14F-4D97-AF65-F5344CB8AC3E}">
        <p14:creationId xmlns:p14="http://schemas.microsoft.com/office/powerpoint/2010/main" val="324872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6" name="backdrop"/>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8"/>
            <a:ext cx="5003801" cy="1584325"/>
          </a:xfrm>
        </p:spPr>
        <p:txBody>
          <a:bodyPr anchor="ctr" anchorCtr="0"/>
          <a:lstStyle>
            <a:lvl1pPr algn="r">
              <a:defRPr>
                <a:solidFill>
                  <a:srgbClr val="FFFFFF"/>
                </a:solidFill>
              </a:defRPr>
            </a:lvl1pPr>
          </a:lstStyle>
          <a:p>
            <a:r>
              <a:rPr lang="nl-NL" dirty="0"/>
              <a:t>Klik om de stijl te bewerken</a:t>
            </a:r>
          </a:p>
        </p:txBody>
      </p:sp>
      <p:sp>
        <p:nvSpPr>
          <p:cNvPr id="11" name="Tijdelijke aanduiding voor tekst 10"/>
          <p:cNvSpPr>
            <a:spLocks noGrp="1"/>
          </p:cNvSpPr>
          <p:nvPr>
            <p:ph type="body" sz="quarter" idx="13" hasCustomPrompt="1"/>
          </p:nvPr>
        </p:nvSpPr>
        <p:spPr>
          <a:xfrm>
            <a:off x="6418728" y="998446"/>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5" name="Tijdelijke aanduiding voor tekst 14"/>
          <p:cNvSpPr>
            <a:spLocks noGrp="1"/>
          </p:cNvSpPr>
          <p:nvPr>
            <p:ph type="body" sz="quarter" idx="14"/>
          </p:nvPr>
        </p:nvSpPr>
        <p:spPr>
          <a:xfrm>
            <a:off x="7791732" y="916926"/>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7" name="Tijdelijke aanduiding voor tekst 10"/>
          <p:cNvSpPr>
            <a:spLocks noGrp="1"/>
          </p:cNvSpPr>
          <p:nvPr>
            <p:ph type="body" sz="quarter" idx="15" hasCustomPrompt="1"/>
          </p:nvPr>
        </p:nvSpPr>
        <p:spPr>
          <a:xfrm>
            <a:off x="6418727" y="214367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18" name="Tijdelijke aanduiding voor tekst 14"/>
          <p:cNvSpPr>
            <a:spLocks noGrp="1"/>
          </p:cNvSpPr>
          <p:nvPr>
            <p:ph type="body" sz="quarter" idx="16"/>
          </p:nvPr>
        </p:nvSpPr>
        <p:spPr>
          <a:xfrm>
            <a:off x="7791732" y="2061911"/>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19" name="Tijdelijke aanduiding voor tekst 10"/>
          <p:cNvSpPr>
            <a:spLocks noGrp="1"/>
          </p:cNvSpPr>
          <p:nvPr>
            <p:ph type="body" sz="quarter" idx="17" hasCustomPrompt="1"/>
          </p:nvPr>
        </p:nvSpPr>
        <p:spPr>
          <a:xfrm>
            <a:off x="6418727" y="3288904"/>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0" name="Tijdelijke aanduiding voor tekst 14"/>
          <p:cNvSpPr>
            <a:spLocks noGrp="1"/>
          </p:cNvSpPr>
          <p:nvPr>
            <p:ph type="body" sz="quarter" idx="18"/>
          </p:nvPr>
        </p:nvSpPr>
        <p:spPr>
          <a:xfrm>
            <a:off x="7791732" y="3211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1" name="Tijdelijke aanduiding voor tekst 10"/>
          <p:cNvSpPr>
            <a:spLocks noGrp="1"/>
          </p:cNvSpPr>
          <p:nvPr>
            <p:ph type="body" sz="quarter" idx="19" hasCustomPrompt="1"/>
          </p:nvPr>
        </p:nvSpPr>
        <p:spPr>
          <a:xfrm>
            <a:off x="6418727" y="4434132"/>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2" name="Tijdelijke aanduiding voor tekst 14"/>
          <p:cNvSpPr>
            <a:spLocks noGrp="1"/>
          </p:cNvSpPr>
          <p:nvPr>
            <p:ph type="body" sz="quarter" idx="20"/>
          </p:nvPr>
        </p:nvSpPr>
        <p:spPr>
          <a:xfrm>
            <a:off x="7791732" y="4352399"/>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23" name="Tijdelijke aanduiding voor tekst 10"/>
          <p:cNvSpPr>
            <a:spLocks noGrp="1"/>
          </p:cNvSpPr>
          <p:nvPr>
            <p:ph type="body" sz="quarter" idx="21" hasCustomPrompt="1"/>
          </p:nvPr>
        </p:nvSpPr>
        <p:spPr>
          <a:xfrm>
            <a:off x="6418727" y="5579361"/>
            <a:ext cx="1373005" cy="817563"/>
          </a:xfrm>
        </p:spPr>
        <p:txBody>
          <a:bodyPr anchor="b" anchorCtr="0">
            <a:normAutofit/>
          </a:bodyPr>
          <a:lstStyle>
            <a:lvl1pPr marL="0" indent="0" algn="r">
              <a:buFontTx/>
              <a:buNone/>
              <a:defRPr sz="4800">
                <a:solidFill>
                  <a:schemeClr val="tx2"/>
                </a:solidFill>
              </a:defRPr>
            </a:lvl1pPr>
            <a:lvl2pPr marL="313200" indent="0" algn="r">
              <a:buFontTx/>
              <a:buNone/>
              <a:defRPr sz="4800">
                <a:solidFill>
                  <a:schemeClr val="tx2"/>
                </a:solidFill>
              </a:defRPr>
            </a:lvl2pPr>
            <a:lvl3pPr marL="630000" indent="0" algn="r">
              <a:buFontTx/>
              <a:buNone/>
              <a:defRPr sz="4800">
                <a:solidFill>
                  <a:schemeClr val="tx2"/>
                </a:solidFill>
              </a:defRPr>
            </a:lvl3pPr>
            <a:lvl4pPr marL="943200" indent="0" algn="r">
              <a:buFontTx/>
              <a:buNone/>
              <a:defRPr sz="4800">
                <a:solidFill>
                  <a:schemeClr val="tx2"/>
                </a:solidFill>
              </a:defRPr>
            </a:lvl4pPr>
            <a:lvl5pPr marL="1260000" indent="0" algn="r">
              <a:buFontTx/>
              <a:buNone/>
              <a:defRPr sz="4800">
                <a:solidFill>
                  <a:schemeClr val="tx2"/>
                </a:solidFill>
              </a:defRPr>
            </a:lvl5pPr>
          </a:lstStyle>
          <a:p>
            <a:pPr lvl="0"/>
            <a:r>
              <a:rPr lang="nl-NL" dirty="0"/>
              <a:t>#</a:t>
            </a:r>
          </a:p>
        </p:txBody>
      </p:sp>
      <p:sp>
        <p:nvSpPr>
          <p:cNvPr id="24" name="Tijdelijke aanduiding voor tekst 14"/>
          <p:cNvSpPr>
            <a:spLocks noGrp="1"/>
          </p:cNvSpPr>
          <p:nvPr>
            <p:ph type="body" sz="quarter" idx="22"/>
          </p:nvPr>
        </p:nvSpPr>
        <p:spPr>
          <a:xfrm>
            <a:off x="7791732" y="5497200"/>
            <a:ext cx="3766856" cy="817562"/>
          </a:xfrm>
        </p:spPr>
        <p:txBody>
          <a:bodyPr anchor="b" anchorCtr="0">
            <a:normAutofit/>
          </a:bodyPr>
          <a:lstStyle>
            <a:lvl1pPr marL="0" indent="0">
              <a:buFontTx/>
              <a:buNone/>
              <a:defRPr sz="1800"/>
            </a:lvl1pPr>
            <a:lvl2pPr marL="313200" indent="0">
              <a:buFontTx/>
              <a:buNone/>
              <a:defRPr sz="1800"/>
            </a:lvl2pPr>
            <a:lvl3pPr marL="630000" indent="0">
              <a:buFontTx/>
              <a:buNone/>
              <a:defRPr sz="1800"/>
            </a:lvl3pPr>
            <a:lvl4pPr marL="943200" indent="0">
              <a:buFontTx/>
              <a:buNone/>
              <a:defRPr sz="1800"/>
            </a:lvl4pPr>
            <a:lvl5pPr marL="1260000" indent="0">
              <a:buFontTx/>
              <a:buNone/>
              <a:defRPr sz="1800"/>
            </a:lvl5pPr>
          </a:lstStyle>
          <a:p>
            <a:pPr lvl="0"/>
            <a:r>
              <a:rPr lang="nl-NL" dirty="0"/>
              <a:t>Klik om de modelstijlen te bewerken</a:t>
            </a:r>
          </a:p>
        </p:txBody>
      </p:sp>
      <p:sp>
        <p:nvSpPr>
          <p:cNvPr id="3" name="Tijdelijke aanduiding voor datum 2"/>
          <p:cNvSpPr>
            <a:spLocks noGrp="1"/>
          </p:cNvSpPr>
          <p:nvPr>
            <p:ph type="dt" sz="half" idx="23"/>
          </p:nvPr>
        </p:nvSpPr>
        <p:spPr/>
        <p:txBody>
          <a:bodyPr/>
          <a:lstStyle>
            <a:lvl1pPr>
              <a:defRPr>
                <a:solidFill>
                  <a:srgbClr val="FFFFFF"/>
                </a:solidFill>
              </a:defRPr>
            </a:lvl1pPr>
          </a:lstStyle>
          <a:p>
            <a:endParaRPr lang="nl-NL" dirty="0"/>
          </a:p>
        </p:txBody>
      </p:sp>
      <p:sp>
        <p:nvSpPr>
          <p:cNvPr id="4" name="Tijdelijke aanduiding voor voettekst 3"/>
          <p:cNvSpPr>
            <a:spLocks noGrp="1"/>
          </p:cNvSpPr>
          <p:nvPr>
            <p:ph type="ftr" sz="quarter" idx="24"/>
          </p:nvPr>
        </p:nvSpPr>
        <p:spPr/>
        <p:txBody>
          <a:bodyPr/>
          <a:lstStyle>
            <a:lvl1pPr>
              <a:defRPr>
                <a:solidFill>
                  <a:srgbClr val="FFFFFF"/>
                </a:solidFill>
              </a:defRPr>
            </a:lvl1pPr>
          </a:lstStyle>
          <a:p>
            <a:endParaRPr lang="nl-NL" dirty="0"/>
          </a:p>
        </p:txBody>
      </p:sp>
      <p:sp>
        <p:nvSpPr>
          <p:cNvPr id="5" name="Tijdelijke aanduiding voor dianummer 4"/>
          <p:cNvSpPr>
            <a:spLocks noGrp="1"/>
          </p:cNvSpPr>
          <p:nvPr>
            <p:ph type="sldNum" sz="quarter" idx="25"/>
          </p:nvPr>
        </p:nvSpPr>
        <p:spPr/>
        <p:txBody>
          <a:bodyPr/>
          <a:lstStyle/>
          <a:p>
            <a:fld id="{0C893183-5A27-4493-8273-E869AD900CD4}" type="slidenum">
              <a:rPr lang="nl-NL" smtClean="0"/>
              <a:pPr/>
              <a:t>‹nr.›</a:t>
            </a:fld>
            <a:endParaRPr lang="nl-NL" dirty="0"/>
          </a:p>
        </p:txBody>
      </p:sp>
      <p:pic>
        <p:nvPicPr>
          <p:cNvPr id="25" name="minjus_head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28445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solidFill>
          <a:schemeClr val="tx2"/>
        </a:solidFill>
        <a:effectLst/>
      </p:bgPr>
    </p:bg>
    <p:spTree>
      <p:nvGrpSpPr>
        <p:cNvPr id="1" name=""/>
        <p:cNvGrpSpPr/>
        <p:nvPr/>
      </p:nvGrpSpPr>
      <p:grpSpPr>
        <a:xfrm>
          <a:off x="0" y="0"/>
          <a:ext cx="0" cy="0"/>
          <a:chOff x="0" y="0"/>
          <a:chExt cx="0" cy="0"/>
        </a:xfrm>
      </p:grpSpPr>
      <p:sp>
        <p:nvSpPr>
          <p:cNvPr id="25" name="Tijdelijke aanduiding voor afbeelding 4"/>
          <p:cNvSpPr>
            <a:spLocks noGrp="1"/>
          </p:cNvSpPr>
          <p:nvPr>
            <p:ph type="pic" sz="quarter" idx="10"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0" fmla="*/ 6096000 w 6096000"/>
              <a:gd name="connsiteY0" fmla="*/ 0 h 6858000"/>
              <a:gd name="connsiteX1" fmla="*/ 6096000 w 6096000"/>
              <a:gd name="connsiteY1" fmla="*/ 6858000 h 6858000"/>
              <a:gd name="connsiteX2" fmla="*/ 0 w 6096000"/>
              <a:gd name="connsiteY2" fmla="*/ 6858000 h 6858000"/>
              <a:gd name="connsiteX3" fmla="*/ 0 w 6096000"/>
              <a:gd name="connsiteY3" fmla="*/ 0 h 6858000"/>
              <a:gd name="connsiteX4" fmla="*/ 5856605 w 6096000"/>
              <a:gd name="connsiteY4" fmla="*/ 0 h 6858000"/>
              <a:gd name="connsiteX5" fmla="*/ 5856605 w 6096000"/>
              <a:gd name="connsiteY5" fmla="*/ 701993 h 6858000"/>
              <a:gd name="connsiteX6" fmla="*/ 6096000 w 6096000"/>
              <a:gd name="connsiteY6" fmla="*/ 701993 h 6858000"/>
              <a:gd name="connsiteX7" fmla="*/ 609600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6096000" y="0"/>
                </a:moveTo>
                <a:lnTo>
                  <a:pt x="6096000" y="6858000"/>
                </a:lnTo>
                <a:lnTo>
                  <a:pt x="0" y="6858000"/>
                </a:lnTo>
                <a:lnTo>
                  <a:pt x="0" y="0"/>
                </a:lnTo>
                <a:lnTo>
                  <a:pt x="5856605" y="0"/>
                </a:lnTo>
                <a:lnTo>
                  <a:pt x="5856605" y="701993"/>
                </a:lnTo>
                <a:lnTo>
                  <a:pt x="6096000" y="701993"/>
                </a:lnTo>
                <a:lnTo>
                  <a:pt x="6096000" y="6858000"/>
                </a:lnTo>
                <a:close/>
              </a:path>
            </a:pathLst>
          </a:custGeom>
          <a:solidFill>
            <a:schemeClr val="bg1">
              <a:lumMod val="85000"/>
            </a:schemeClr>
          </a:solidFill>
        </p:spPr>
        <p:txBody>
          <a:bodyPr anchor="ctr"/>
          <a:lstStyle>
            <a:lvl1pPr algn="ctr">
              <a:defRPr/>
            </a:lvl1pPr>
          </a:lstStyle>
          <a:p>
            <a:r>
              <a:rPr lang="nl-NL" dirty="0"/>
              <a:t>Sleep de afbeelding naar de tijdelijke aanduiding of klik op het pictogram als u een afbeelding wilt toevoegen</a:t>
            </a:r>
          </a:p>
        </p:txBody>
      </p:sp>
      <p:sp>
        <p:nvSpPr>
          <p:cNvPr id="2" name="Titel 1"/>
          <p:cNvSpPr>
            <a:spLocks noGrp="1"/>
          </p:cNvSpPr>
          <p:nvPr>
            <p:ph type="title"/>
          </p:nvPr>
        </p:nvSpPr>
        <p:spPr>
          <a:xfrm>
            <a:off x="6553200" y="1051200"/>
            <a:ext cx="5003999" cy="948047"/>
          </a:xfrm>
        </p:spPr>
        <p:txBody>
          <a:bodyPr anchor="b" anchorCtr="0"/>
          <a:lstStyle>
            <a:lvl1pPr algn="l">
              <a:lnSpc>
                <a:spcPct val="90000"/>
              </a:lnSpc>
              <a:defRPr>
                <a:solidFill>
                  <a:srgbClr val="FFFFFF"/>
                </a:solidFill>
              </a:defRPr>
            </a:lvl1pPr>
          </a:lstStyle>
          <a:p>
            <a:r>
              <a:rPr lang="nl-NL" dirty="0"/>
              <a:t>Klik om de stijl te bewerken</a:t>
            </a:r>
          </a:p>
        </p:txBody>
      </p:sp>
      <p:sp>
        <p:nvSpPr>
          <p:cNvPr id="15" name="Tijdelijke aanduiding voor tekst 14"/>
          <p:cNvSpPr>
            <a:spLocks noGrp="1"/>
          </p:cNvSpPr>
          <p:nvPr>
            <p:ph type="body" sz="quarter" idx="14"/>
          </p:nvPr>
        </p:nvSpPr>
        <p:spPr>
          <a:xfrm>
            <a:off x="6553200" y="2289600"/>
            <a:ext cx="5003999" cy="3931813"/>
          </a:xfrm>
        </p:spPr>
        <p:txBody>
          <a:bodyPr anchor="t" anchorCtr="0">
            <a:normAutofit/>
          </a:bodyPr>
          <a:lstStyle>
            <a:lvl1pPr marL="457200" indent="-457200">
              <a:buClr>
                <a:schemeClr val="bg1"/>
              </a:buClr>
              <a:buFont typeface="+mj-lt"/>
              <a:buAutoNum type="arabicPeriod"/>
              <a:defRPr sz="2400" baseline="0">
                <a:solidFill>
                  <a:srgbClr val="FFFFFF"/>
                </a:solidFill>
              </a:defRPr>
            </a:lvl1pPr>
            <a:lvl2pPr marL="684000" indent="-216000">
              <a:buClr>
                <a:schemeClr val="bg1"/>
              </a:buClr>
              <a:buFont typeface="Verdana" panose="020B0604030504040204" pitchFamily="34" charset="0"/>
              <a:buChar char="–"/>
              <a:defRPr sz="2000" baseline="0">
                <a:solidFill>
                  <a:srgbClr val="FFFFFF"/>
                </a:solidFill>
              </a:defRPr>
            </a:lvl2pPr>
            <a:lvl3pPr marL="946800" indent="-316800">
              <a:buClr>
                <a:schemeClr val="bg1"/>
              </a:buClr>
              <a:buFont typeface="Wingdings" panose="05000000000000000000" pitchFamily="2" charset="2"/>
              <a:buChar char="§"/>
              <a:defRPr sz="1800">
                <a:solidFill>
                  <a:srgbClr val="FFFFFF"/>
                </a:solidFill>
              </a:defRPr>
            </a:lvl3pPr>
            <a:lvl4pPr marL="1260000" indent="-316800">
              <a:buClr>
                <a:schemeClr val="bg1"/>
              </a:buClr>
              <a:buFont typeface="Arial" panose="020B0604020202020204" pitchFamily="34" charset="0"/>
              <a:buChar char="•"/>
              <a:defRPr sz="1800">
                <a:solidFill>
                  <a:srgbClr val="FFFFFF"/>
                </a:solidFill>
              </a:defRPr>
            </a:lvl4pPr>
            <a:lvl5pPr marL="1576800" indent="-316800">
              <a:buClr>
                <a:schemeClr val="bg1"/>
              </a:buClr>
              <a:buFont typeface="Verdana" panose="020B0604030504040204" pitchFamily="34" charset="0"/>
              <a:buChar char="–"/>
              <a:defRPr sz="1600" baseline="0">
                <a:solidFill>
                  <a:srgbClr val="FFFFFF"/>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2"/>
          <p:cNvSpPr>
            <a:spLocks noGrp="1"/>
          </p:cNvSpPr>
          <p:nvPr>
            <p:ph type="dt" sz="half" idx="23"/>
          </p:nvPr>
        </p:nvSpPr>
        <p:spPr/>
        <p:txBody>
          <a:bodyPr/>
          <a:lstStyle/>
          <a:p>
            <a:endParaRPr lang="nl-NL"/>
          </a:p>
        </p:txBody>
      </p:sp>
      <p:sp>
        <p:nvSpPr>
          <p:cNvPr id="4" name="Tijdelijke aanduiding voor voettekst 3"/>
          <p:cNvSpPr>
            <a:spLocks noGrp="1"/>
          </p:cNvSpPr>
          <p:nvPr>
            <p:ph type="ftr" sz="quarter" idx="24"/>
          </p:nvPr>
        </p:nvSpPr>
        <p:spPr/>
        <p:txBody>
          <a:bodyPr/>
          <a:lstStyle/>
          <a:p>
            <a:endParaRPr lang="nl-NL" dirty="0"/>
          </a:p>
        </p:txBody>
      </p:sp>
      <p:sp>
        <p:nvSpPr>
          <p:cNvPr id="5" name="Tijdelijke aanduiding voor dianummer 4"/>
          <p:cNvSpPr>
            <a:spLocks noGrp="1"/>
          </p:cNvSpPr>
          <p:nvPr>
            <p:ph type="sldNum" sz="quarter" idx="25"/>
          </p:nvPr>
        </p:nvSpPr>
        <p:spPr/>
        <p:txBody>
          <a:bodyPr/>
          <a:lstStyle>
            <a:lvl1pPr>
              <a:defRPr>
                <a:solidFill>
                  <a:srgbClr val="FFFFFF"/>
                </a:solidFill>
              </a:defRPr>
            </a:lvl1pPr>
          </a:lstStyle>
          <a:p>
            <a:fld id="{0C893183-5A27-4493-8273-E869AD900CD4}" type="slidenum">
              <a:rPr lang="nl-NL" smtClean="0"/>
              <a:pPr/>
              <a:t>‹nr.›</a:t>
            </a:fld>
            <a:endParaRPr lang="nl-NL" dirty="0"/>
          </a:p>
        </p:txBody>
      </p:sp>
    </p:spTree>
    <p:extLst>
      <p:ext uri="{BB962C8B-B14F-4D97-AF65-F5344CB8AC3E}">
        <p14:creationId xmlns:p14="http://schemas.microsoft.com/office/powerpoint/2010/main" val="36588806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image" Target="../media/image1.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endParaRPr lang="nl-NL" dirty="0"/>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pic>
        <p:nvPicPr>
          <p:cNvPr id="2" name="minjus_heade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52" r:id="rId11"/>
    <p:sldLayoutId id="2147483666" r:id="rId12"/>
    <p:sldLayoutId id="2147483664" r:id="rId13"/>
    <p:sldLayoutId id="2147483665" r:id="rId14"/>
    <p:sldLayoutId id="2147483723"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724" r:id="rId36"/>
    <p:sldLayoutId id="2147483728" r:id="rId37"/>
  </p:sldLayoutIdLst>
  <p:hf hd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01" y="1052513"/>
            <a:ext cx="10923589" cy="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18" tIns="46809" rIns="90018" bIns="46809" numCol="1" anchor="b" anchorCtr="0" compatLnSpc="1">
            <a:prstTxWarp prst="textNoShape">
              <a:avLst/>
            </a:prstTxWarp>
            <a:normAutofit/>
          </a:bodyPr>
          <a:lstStyle/>
          <a:p>
            <a:pPr lvl="0"/>
            <a:endParaRPr lang="nl-NL" altLang="nl-NL" dirty="0"/>
          </a:p>
        </p:txBody>
      </p:sp>
      <p:sp>
        <p:nvSpPr>
          <p:cNvPr id="6" name="Tijdelijke aanduiding voor tekst 5"/>
          <p:cNvSpPr>
            <a:spLocks noGrp="1"/>
          </p:cNvSpPr>
          <p:nvPr>
            <p:ph type="body" idx="1"/>
          </p:nvPr>
        </p:nvSpPr>
        <p:spPr>
          <a:xfrm>
            <a:off x="635000" y="2289485"/>
            <a:ext cx="10923589" cy="39319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400"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5" name="Tijdelijke aanduiding voor datum 4"/>
          <p:cNvSpPr>
            <a:spLocks noGrp="1"/>
          </p:cNvSpPr>
          <p:nvPr>
            <p:ph type="dt" sz="half" idx="2"/>
          </p:nvPr>
        </p:nvSpPr>
        <p:spPr>
          <a:xfrm>
            <a:off x="635000" y="6543488"/>
            <a:ext cx="5003800" cy="264272"/>
          </a:xfrm>
          <a:prstGeom prst="rect">
            <a:avLst/>
          </a:prstGeom>
        </p:spPr>
        <p:txBody>
          <a:bodyPr vert="horz" lIns="91440" tIns="0" rIns="91440" bIns="45720" rtlCol="0" anchor="t"/>
          <a:lstStyle>
            <a:lvl1pPr algn="l">
              <a:defRPr sz="1050">
                <a:solidFill>
                  <a:schemeClr val="tx1"/>
                </a:solidFill>
                <a:latin typeface="+mn-lt"/>
              </a:defRPr>
            </a:lvl1pPr>
          </a:lstStyle>
          <a:p>
            <a:endParaRPr lang="nl-NL"/>
          </a:p>
        </p:txBody>
      </p:sp>
      <p:sp>
        <p:nvSpPr>
          <p:cNvPr id="8" name="Tijdelijke aanduiding voor voettekst 7"/>
          <p:cNvSpPr>
            <a:spLocks noGrp="1"/>
          </p:cNvSpPr>
          <p:nvPr>
            <p:ph type="ftr" sz="quarter" idx="3"/>
          </p:nvPr>
        </p:nvSpPr>
        <p:spPr>
          <a:xfrm>
            <a:off x="635000" y="6221413"/>
            <a:ext cx="5003800" cy="322075"/>
          </a:xfrm>
          <a:prstGeom prst="rect">
            <a:avLst/>
          </a:prstGeom>
        </p:spPr>
        <p:txBody>
          <a:bodyPr vert="horz" lIns="91440" tIns="45720" rIns="91440" bIns="45720" rtlCol="0" anchor="b"/>
          <a:lstStyle>
            <a:lvl1pPr algn="l">
              <a:defRPr sz="1050">
                <a:solidFill>
                  <a:schemeClr val="tx1"/>
                </a:solidFill>
                <a:latin typeface="+mn-lt"/>
              </a:defRPr>
            </a:lvl1pPr>
          </a:lstStyle>
          <a:p>
            <a:endParaRPr lang="nl-NL" dirty="0"/>
          </a:p>
        </p:txBody>
      </p:sp>
      <p:sp>
        <p:nvSpPr>
          <p:cNvPr id="9" name="Tijdelijke aanduiding voor dianummer 8"/>
          <p:cNvSpPr>
            <a:spLocks noGrp="1"/>
          </p:cNvSpPr>
          <p:nvPr>
            <p:ph type="sldNum" sz="quarter" idx="4"/>
          </p:nvPr>
        </p:nvSpPr>
        <p:spPr>
          <a:xfrm>
            <a:off x="6553198" y="6221413"/>
            <a:ext cx="5005389" cy="322075"/>
          </a:xfrm>
          <a:prstGeom prst="rect">
            <a:avLst/>
          </a:prstGeom>
        </p:spPr>
        <p:txBody>
          <a:bodyPr vert="horz" lIns="91440" tIns="45720" rIns="0" bIns="45720" rtlCol="0" anchor="b"/>
          <a:lstStyle>
            <a:lvl1pPr algn="r">
              <a:defRPr sz="1050">
                <a:solidFill>
                  <a:schemeClr val="tx1"/>
                </a:solidFill>
                <a:latin typeface="+mn-lt"/>
              </a:defRPr>
            </a:lvl1pPr>
          </a:lstStyle>
          <a:p>
            <a:fld id="{0C893183-5A27-4493-8273-E869AD900CD4}" type="slidenum">
              <a:rPr lang="nl-NL" smtClean="0"/>
              <a:pPr/>
              <a:t>‹nr.›</a:t>
            </a:fld>
            <a:endParaRPr lang="nl-NL" dirty="0"/>
          </a:p>
        </p:txBody>
      </p:sp>
      <p:sp>
        <p:nvSpPr>
          <p:cNvPr id="2" name="TekstRubricering"/>
          <p:cNvSpPr txBox="1">
            <a:spLocks/>
          </p:cNvSpPr>
          <p:nvPr userDrawn="1"/>
        </p:nvSpPr>
        <p:spPr>
          <a:xfrm>
            <a:off x="11938000" y="0"/>
            <a:ext cx="254000" cy="6858000"/>
          </a:xfrm>
          <a:prstGeom prst="rect">
            <a:avLst/>
          </a:prstGeom>
          <a:solidFill>
            <a:schemeClr val="tx1"/>
          </a:solidFill>
        </p:spPr>
        <p:txBody>
          <a:bodyPr vert="vert270" wrap="square" lIns="127000" tIns="76200" rIns="127000" bIns="76200" rtlCol="0" anchor="ctr" anchorCtr="0">
            <a:noAutofit/>
          </a:bodyPr>
          <a:lstStyle/>
          <a:p>
            <a:endParaRPr lang="nl-NL" sz="1000" dirty="0">
              <a:solidFill>
                <a:schemeClr val="bg1"/>
              </a:solidFill>
            </a:endParaRPr>
          </a:p>
        </p:txBody>
      </p:sp>
      <p:pic>
        <p:nvPicPr>
          <p:cNvPr id="10" name="minjus_heade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486105803"/>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25"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6" r:id="rId36"/>
  </p:sldLayoutIdLst>
  <p:hf hdr="0"/>
  <p:txStyles>
    <p:titleStyle>
      <a:lvl1pPr algn="l" rtl="0" fontAlgn="base">
        <a:lnSpc>
          <a:spcPct val="90000"/>
        </a:lnSpc>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2600">
          <a:solidFill>
            <a:schemeClr val="tx2"/>
          </a:solidFill>
          <a:latin typeface="Verdana" pitchFamily="34" charset="0"/>
        </a:defRPr>
      </a:lvl2pPr>
      <a:lvl3pPr algn="l" rtl="0" fontAlgn="base">
        <a:spcBef>
          <a:spcPct val="0"/>
        </a:spcBef>
        <a:spcAft>
          <a:spcPct val="0"/>
        </a:spcAft>
        <a:defRPr sz="2600">
          <a:solidFill>
            <a:schemeClr val="tx2"/>
          </a:solidFill>
          <a:latin typeface="Verdana" pitchFamily="34" charset="0"/>
        </a:defRPr>
      </a:lvl3pPr>
      <a:lvl4pPr algn="l" rtl="0" fontAlgn="base">
        <a:spcBef>
          <a:spcPct val="0"/>
        </a:spcBef>
        <a:spcAft>
          <a:spcPct val="0"/>
        </a:spcAft>
        <a:defRPr sz="2600">
          <a:solidFill>
            <a:schemeClr val="tx2"/>
          </a:solidFill>
          <a:latin typeface="Verdana" pitchFamily="34" charset="0"/>
        </a:defRPr>
      </a:lvl4pPr>
      <a:lvl5pPr algn="l" rtl="0" fontAlgn="base">
        <a:spcBef>
          <a:spcPct val="0"/>
        </a:spcBef>
        <a:spcAft>
          <a:spcPct val="0"/>
        </a:spcAft>
        <a:defRPr sz="2600">
          <a:solidFill>
            <a:schemeClr val="tx2"/>
          </a:solidFill>
          <a:latin typeface="Verdana" pitchFamily="34" charset="0"/>
        </a:defRPr>
      </a:lvl5pPr>
      <a:lvl6pPr marL="457291" algn="l" rtl="0" fontAlgn="base">
        <a:spcBef>
          <a:spcPct val="0"/>
        </a:spcBef>
        <a:spcAft>
          <a:spcPct val="0"/>
        </a:spcAft>
        <a:defRPr sz="2600">
          <a:solidFill>
            <a:schemeClr val="tx2"/>
          </a:solidFill>
          <a:latin typeface="Verdana" pitchFamily="34" charset="0"/>
        </a:defRPr>
      </a:lvl6pPr>
      <a:lvl7pPr marL="914583" algn="l" rtl="0" fontAlgn="base">
        <a:spcBef>
          <a:spcPct val="0"/>
        </a:spcBef>
        <a:spcAft>
          <a:spcPct val="0"/>
        </a:spcAft>
        <a:defRPr sz="2600">
          <a:solidFill>
            <a:schemeClr val="tx2"/>
          </a:solidFill>
          <a:latin typeface="Verdana" pitchFamily="34" charset="0"/>
        </a:defRPr>
      </a:lvl7pPr>
      <a:lvl8pPr marL="1371874" algn="l" rtl="0" fontAlgn="base">
        <a:spcBef>
          <a:spcPct val="0"/>
        </a:spcBef>
        <a:spcAft>
          <a:spcPct val="0"/>
        </a:spcAft>
        <a:defRPr sz="2600">
          <a:solidFill>
            <a:schemeClr val="tx2"/>
          </a:solidFill>
          <a:latin typeface="Verdana" pitchFamily="34" charset="0"/>
        </a:defRPr>
      </a:lvl8pPr>
      <a:lvl9pPr marL="1829166" algn="l" rtl="0" fontAlgn="base">
        <a:spcBef>
          <a:spcPct val="0"/>
        </a:spcBef>
        <a:spcAft>
          <a:spcPct val="0"/>
        </a:spcAft>
        <a:defRPr sz="2600">
          <a:solidFill>
            <a:schemeClr val="tx2"/>
          </a:solidFill>
          <a:latin typeface="Verdana" pitchFamily="34" charset="0"/>
        </a:defRPr>
      </a:lvl9pPr>
    </p:titleStyle>
    <p:body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2"/>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p:bodyStyle>
    <p:otherStyle>
      <a:defPPr>
        <a:defRPr lang="nl-NL"/>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name="titel">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br>
              <a:rPr lang="nl-NL" dirty="0"/>
            </a:br>
            <a:br>
              <a:rPr lang="nl-NL" dirty="0"/>
            </a:br>
            <a:br>
              <a:rPr lang="nl-NL" dirty="0"/>
            </a:br>
            <a:r>
              <a:rPr lang="nl-NL" dirty="0"/>
              <a:t>Nederland na de crisis</a:t>
            </a:r>
            <a:br>
              <a:rPr lang="nl-NL" dirty="0"/>
            </a:br>
            <a:endParaRPr lang="nl-NL" dirty="0"/>
          </a:p>
        </p:txBody>
      </p:sp>
      <p:sp>
        <p:nvSpPr>
          <p:cNvPr id="5" name="Ondertitel 4"/>
          <p:cNvSpPr>
            <a:spLocks noGrp="1"/>
          </p:cNvSpPr>
          <p:nvPr>
            <p:ph type="subTitle" idx="1"/>
          </p:nvPr>
        </p:nvSpPr>
        <p:spPr/>
        <p:txBody>
          <a:bodyPr/>
          <a:lstStyle/>
          <a:p>
            <a:r>
              <a:rPr lang="nl-NL" dirty="0"/>
              <a:t>Blauwe Kamer sessie KHMW</a:t>
            </a:r>
          </a:p>
          <a:p>
            <a:r>
              <a:rPr lang="nl-NL" dirty="0"/>
              <a:t>3 juni 2021</a:t>
            </a:r>
          </a:p>
        </p:txBody>
      </p:sp>
      <p:sp>
        <p:nvSpPr>
          <p:cNvPr id="2" name="Tijdelijke aanduiding voor tekst 1"/>
          <p:cNvSpPr>
            <a:spLocks noGrp="1"/>
          </p:cNvSpPr>
          <p:nvPr>
            <p:ph type="body" sz="quarter" idx="11"/>
          </p:nvPr>
        </p:nvSpPr>
        <p:spPr/>
        <p:txBody>
          <a:bodyPr/>
          <a:lstStyle/>
          <a:p>
            <a:r>
              <a:rPr lang="nl-NL"/>
              <a:t>DGSC-19 Mark Roscam Abbing</a:t>
            </a:r>
            <a:endParaRPr lang="nl-NL" dirty="0"/>
          </a:p>
        </p:txBody>
      </p:sp>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2418136"/>
            <a:ext cx="5711037" cy="403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47033" y="2065415"/>
            <a:ext cx="11087767" cy="4676705"/>
          </a:xfrm>
        </p:spPr>
        <p:txBody>
          <a:bodyPr>
            <a:normAutofit fontScale="92500" lnSpcReduction="10000"/>
          </a:bodyPr>
          <a:lstStyle/>
          <a:p>
            <a:pPr marL="0" indent="0">
              <a:lnSpc>
                <a:spcPct val="130000"/>
              </a:lnSpc>
              <a:buNone/>
            </a:pPr>
            <a:r>
              <a:rPr lang="nl-NL" sz="2200" dirty="0"/>
              <a:t>Een </a:t>
            </a:r>
            <a:r>
              <a:rPr lang="nl-NL" sz="2200" b="1" dirty="0"/>
              <a:t>grotere waardering </a:t>
            </a:r>
            <a:r>
              <a:rPr lang="nl-NL" sz="2200" dirty="0"/>
              <a:t>voor groen in de leefomgeving</a:t>
            </a:r>
          </a:p>
          <a:p>
            <a:pPr>
              <a:lnSpc>
                <a:spcPct val="130000"/>
              </a:lnSpc>
              <a:buFont typeface="Wingdings" pitchFamily="2" charset="2"/>
              <a:buChar char="§"/>
            </a:pPr>
            <a:r>
              <a:rPr lang="nl-NL" sz="1900" i="1" dirty="0">
                <a:solidFill>
                  <a:schemeClr val="accent1">
                    <a:lumMod val="75000"/>
                  </a:schemeClr>
                </a:solidFill>
                <a:latin typeface="Calibri" panose="020F0502020204030204" pitchFamily="34" charset="0"/>
                <a:cs typeface="Calibri" panose="020F0502020204030204" pitchFamily="34" charset="0"/>
              </a:rPr>
              <a:t>‘Het groen is de nieuwe ontmoetingsplek. “Het is half negen, nog even een </a:t>
            </a:r>
            <a:r>
              <a:rPr lang="nl-NL" sz="1900" i="1" dirty="0" err="1">
                <a:solidFill>
                  <a:schemeClr val="accent1">
                    <a:lumMod val="75000"/>
                  </a:schemeClr>
                </a:solidFill>
                <a:latin typeface="Calibri" panose="020F0502020204030204" pitchFamily="34" charset="0"/>
                <a:cs typeface="Calibri" panose="020F0502020204030204" pitchFamily="34" charset="0"/>
              </a:rPr>
              <a:t>kowa</a:t>
            </a:r>
            <a:r>
              <a:rPr lang="nl-NL" sz="1900" i="1" dirty="0">
                <a:solidFill>
                  <a:schemeClr val="accent1">
                    <a:lumMod val="75000"/>
                  </a:schemeClr>
                </a:solidFill>
                <a:latin typeface="Calibri" panose="020F0502020204030204" pitchFamily="34" charset="0"/>
                <a:cs typeface="Calibri" panose="020F0502020204030204" pitchFamily="34" charset="0"/>
              </a:rPr>
              <a:t>”. </a:t>
            </a:r>
            <a:r>
              <a:rPr lang="nl-NL" sz="1900" i="1" dirty="0" err="1">
                <a:solidFill>
                  <a:schemeClr val="accent1">
                    <a:lumMod val="75000"/>
                  </a:schemeClr>
                </a:solidFill>
                <a:latin typeface="Calibri" panose="020F0502020204030204" pitchFamily="34" charset="0"/>
                <a:cs typeface="Calibri" panose="020F0502020204030204" pitchFamily="34" charset="0"/>
              </a:rPr>
              <a:t>Kowa</a:t>
            </a:r>
            <a:r>
              <a:rPr lang="nl-NL" sz="1900" i="1" dirty="0">
                <a:solidFill>
                  <a:schemeClr val="accent1">
                    <a:lumMod val="75000"/>
                  </a:schemeClr>
                </a:solidFill>
                <a:latin typeface="Calibri" panose="020F0502020204030204" pitchFamily="34" charset="0"/>
                <a:cs typeface="Calibri" panose="020F0502020204030204" pitchFamily="34" charset="0"/>
              </a:rPr>
              <a:t> en </a:t>
            </a:r>
            <a:r>
              <a:rPr lang="nl-NL" sz="1900" i="1" dirty="0" err="1">
                <a:solidFill>
                  <a:schemeClr val="accent1">
                    <a:lumMod val="75000"/>
                  </a:schemeClr>
                </a:solidFill>
                <a:latin typeface="Calibri" panose="020F0502020204030204" pitchFamily="34" charset="0"/>
                <a:cs typeface="Calibri" panose="020F0502020204030204" pitchFamily="34" charset="0"/>
              </a:rPr>
              <a:t>lawa</a:t>
            </a:r>
            <a:r>
              <a:rPr lang="nl-NL" sz="1900" i="1" dirty="0">
                <a:solidFill>
                  <a:schemeClr val="accent1">
                    <a:lumMod val="75000"/>
                  </a:schemeClr>
                </a:solidFill>
                <a:latin typeface="Calibri" panose="020F0502020204030204" pitchFamily="34" charset="0"/>
                <a:cs typeface="Calibri" panose="020F0502020204030204" pitchFamily="34" charset="0"/>
              </a:rPr>
              <a:t> zijn </a:t>
            </a:r>
            <a:r>
              <a:rPr lang="nl-NL" sz="1900" i="1" dirty="0" err="1">
                <a:solidFill>
                  <a:schemeClr val="accent1">
                    <a:lumMod val="75000"/>
                  </a:schemeClr>
                </a:solidFill>
                <a:latin typeface="Calibri" panose="020F0502020204030204" pitchFamily="34" charset="0"/>
                <a:cs typeface="Calibri" panose="020F0502020204030204" pitchFamily="34" charset="0"/>
              </a:rPr>
              <a:t>upcoming</a:t>
            </a:r>
            <a:r>
              <a:rPr lang="nl-NL" sz="1900" i="1" dirty="0">
                <a:solidFill>
                  <a:schemeClr val="accent1">
                    <a:lumMod val="75000"/>
                  </a:schemeClr>
                </a:solidFill>
                <a:latin typeface="Calibri" panose="020F0502020204030204" pitchFamily="34" charset="0"/>
                <a:cs typeface="Calibri" panose="020F0502020204030204" pitchFamily="34" charset="0"/>
              </a:rPr>
              <a:t> afkortingen van studenten om nog een korte </a:t>
            </a:r>
            <a:r>
              <a:rPr lang="nl-NL" sz="1900" b="1" i="1" dirty="0">
                <a:solidFill>
                  <a:schemeClr val="accent1">
                    <a:lumMod val="75000"/>
                  </a:schemeClr>
                </a:solidFill>
                <a:latin typeface="Calibri" panose="020F0502020204030204" pitchFamily="34" charset="0"/>
                <a:cs typeface="Calibri" panose="020F0502020204030204" pitchFamily="34" charset="0"/>
              </a:rPr>
              <a:t>avondwandeling</a:t>
            </a:r>
            <a:r>
              <a:rPr lang="nl-NL" sz="1900" i="1" dirty="0">
                <a:solidFill>
                  <a:schemeClr val="accent1">
                    <a:lumMod val="75000"/>
                  </a:schemeClr>
                </a:solidFill>
                <a:latin typeface="Calibri" panose="020F0502020204030204" pitchFamily="34" charset="0"/>
                <a:cs typeface="Calibri" panose="020F0502020204030204" pitchFamily="34" charset="0"/>
              </a:rPr>
              <a:t> te maken of een lange avondwandeling. Het leuke daarvan is de waardering voor de omgeving.’ - </a:t>
            </a:r>
            <a:r>
              <a:rPr lang="nl-NL" sz="1900" dirty="0">
                <a:solidFill>
                  <a:schemeClr val="accent1">
                    <a:lumMod val="75000"/>
                  </a:schemeClr>
                </a:solidFill>
                <a:latin typeface="Calibri" panose="020F0502020204030204" pitchFamily="34" charset="0"/>
                <a:cs typeface="Calibri" panose="020F0502020204030204" pitchFamily="34" charset="0"/>
              </a:rPr>
              <a:t>Student</a:t>
            </a:r>
          </a:p>
          <a:p>
            <a:pPr marL="0" indent="0">
              <a:lnSpc>
                <a:spcPct val="130000"/>
              </a:lnSpc>
              <a:buNone/>
            </a:pPr>
            <a:r>
              <a:rPr lang="nl-NL" sz="2200" dirty="0"/>
              <a:t>Een </a:t>
            </a:r>
            <a:r>
              <a:rPr lang="nl-NL" sz="2200" b="1" dirty="0"/>
              <a:t>andere omgang </a:t>
            </a:r>
            <a:r>
              <a:rPr lang="nl-NL" sz="2200" dirty="0"/>
              <a:t>met Nederlandse natuur</a:t>
            </a:r>
          </a:p>
          <a:p>
            <a:pPr>
              <a:lnSpc>
                <a:spcPct val="130000"/>
              </a:lnSpc>
              <a:buFont typeface="Wingdings" pitchFamily="2" charset="2"/>
              <a:buChar char="§"/>
            </a:pPr>
            <a:r>
              <a:rPr lang="nl-NL" sz="1800" i="1" dirty="0">
                <a:solidFill>
                  <a:srgbClr val="578BA1"/>
                </a:solidFill>
                <a:latin typeface="Calibri-Italic"/>
              </a:rPr>
              <a:t> </a:t>
            </a:r>
            <a:r>
              <a:rPr lang="nl-NL" sz="2100" i="1" dirty="0">
                <a:solidFill>
                  <a:schemeClr val="accent1">
                    <a:lumMod val="75000"/>
                  </a:schemeClr>
                </a:solidFill>
                <a:latin typeface="Calibri" panose="020F0502020204030204" pitchFamily="34" charset="0"/>
                <a:cs typeface="Calibri" panose="020F0502020204030204" pitchFamily="34" charset="0"/>
              </a:rPr>
              <a:t>‘</a:t>
            </a:r>
            <a:r>
              <a:rPr lang="nl-NL" sz="1900" i="1" dirty="0">
                <a:solidFill>
                  <a:schemeClr val="accent1">
                    <a:lumMod val="75000"/>
                  </a:schemeClr>
                </a:solidFill>
                <a:latin typeface="Calibri" panose="020F0502020204030204" pitchFamily="34" charset="0"/>
                <a:cs typeface="Calibri" panose="020F0502020204030204" pitchFamily="34" charset="0"/>
              </a:rPr>
              <a:t>We zijn heel erg </a:t>
            </a:r>
            <a:r>
              <a:rPr lang="nl-NL" sz="1900" b="1" i="1" dirty="0">
                <a:solidFill>
                  <a:schemeClr val="accent1">
                    <a:lumMod val="75000"/>
                  </a:schemeClr>
                </a:solidFill>
                <a:latin typeface="Calibri" panose="020F0502020204030204" pitchFamily="34" charset="0"/>
                <a:cs typeface="Calibri" panose="020F0502020204030204" pitchFamily="34" charset="0"/>
              </a:rPr>
              <a:t>blij</a:t>
            </a:r>
            <a:r>
              <a:rPr lang="nl-NL" sz="1900" i="1" dirty="0">
                <a:solidFill>
                  <a:schemeClr val="accent1">
                    <a:lumMod val="75000"/>
                  </a:schemeClr>
                </a:solidFill>
                <a:latin typeface="Calibri" panose="020F0502020204030204" pitchFamily="34" charset="0"/>
                <a:cs typeface="Calibri" panose="020F0502020204030204" pitchFamily="34" charset="0"/>
              </a:rPr>
              <a:t> dat mensen bij ons komen wandelen en fietsen, er is meer draagvlak voor de natuur. Maar we maken ons ook echt </a:t>
            </a:r>
            <a:r>
              <a:rPr lang="nl-NL" sz="1900" b="1" i="1" dirty="0">
                <a:solidFill>
                  <a:schemeClr val="accent1">
                    <a:lumMod val="75000"/>
                  </a:schemeClr>
                </a:solidFill>
                <a:latin typeface="Calibri" panose="020F0502020204030204" pitchFamily="34" charset="0"/>
                <a:cs typeface="Calibri" panose="020F0502020204030204" pitchFamily="34" charset="0"/>
              </a:rPr>
              <a:t>zorgen</a:t>
            </a:r>
            <a:r>
              <a:rPr lang="nl-NL" sz="1900" i="1" dirty="0">
                <a:solidFill>
                  <a:schemeClr val="accent1">
                    <a:lumMod val="75000"/>
                  </a:schemeClr>
                </a:solidFill>
                <a:latin typeface="Calibri" panose="020F0502020204030204" pitchFamily="34" charset="0"/>
                <a:cs typeface="Calibri" panose="020F0502020204030204" pitchFamily="34" charset="0"/>
              </a:rPr>
              <a:t>. Mensen laten hun honden los of blijven niet op de paden.’ - </a:t>
            </a:r>
            <a:r>
              <a:rPr lang="nl-NL" sz="1900" dirty="0">
                <a:solidFill>
                  <a:schemeClr val="accent1">
                    <a:lumMod val="75000"/>
                  </a:schemeClr>
                </a:solidFill>
                <a:latin typeface="Calibri" panose="020F0502020204030204" pitchFamily="34" charset="0"/>
                <a:cs typeface="Calibri" panose="020F0502020204030204" pitchFamily="34" charset="0"/>
              </a:rPr>
              <a:t>Provinciehoofd Staatsbosbeheer</a:t>
            </a:r>
          </a:p>
          <a:p>
            <a:pPr marL="0" indent="0">
              <a:lnSpc>
                <a:spcPct val="130000"/>
              </a:lnSpc>
              <a:buNone/>
            </a:pPr>
            <a:r>
              <a:rPr lang="nl-NL" sz="2200" dirty="0">
                <a:solidFill>
                  <a:srgbClr val="000000"/>
                </a:solidFill>
              </a:rPr>
              <a:t>Bewustzijn over mogelijkheden om anders met </a:t>
            </a:r>
            <a:r>
              <a:rPr lang="nl-NL" sz="2200" b="1" dirty="0">
                <a:solidFill>
                  <a:srgbClr val="000000"/>
                </a:solidFill>
              </a:rPr>
              <a:t>het klimaat </a:t>
            </a:r>
            <a:r>
              <a:rPr lang="nl-NL" sz="2200" dirty="0">
                <a:solidFill>
                  <a:srgbClr val="000000"/>
                </a:solidFill>
              </a:rPr>
              <a:t>om te gaan</a:t>
            </a:r>
          </a:p>
          <a:p>
            <a:pPr>
              <a:lnSpc>
                <a:spcPct val="130000"/>
              </a:lnSpc>
              <a:buFont typeface="Wingdings" pitchFamily="2" charset="2"/>
              <a:buChar char="§"/>
            </a:pPr>
            <a:r>
              <a:rPr lang="nl-NL" sz="1900" i="1" dirty="0">
                <a:solidFill>
                  <a:schemeClr val="accent1">
                    <a:lumMod val="75000"/>
                  </a:schemeClr>
                </a:solidFill>
                <a:latin typeface="Calibri" panose="020F0502020204030204" pitchFamily="34" charset="0"/>
                <a:cs typeface="Calibri" panose="020F0502020204030204" pitchFamily="34" charset="0"/>
              </a:rPr>
              <a:t>‘Er zit </a:t>
            </a:r>
            <a:r>
              <a:rPr lang="nl-NL" sz="1900" b="1" i="1" dirty="0">
                <a:solidFill>
                  <a:schemeClr val="accent1">
                    <a:lumMod val="75000"/>
                  </a:schemeClr>
                </a:solidFill>
                <a:latin typeface="Calibri" panose="020F0502020204030204" pitchFamily="34" charset="0"/>
                <a:cs typeface="Calibri" panose="020F0502020204030204" pitchFamily="34" charset="0"/>
              </a:rPr>
              <a:t>spanning</a:t>
            </a:r>
            <a:r>
              <a:rPr lang="nl-NL" sz="1900" i="1" dirty="0">
                <a:solidFill>
                  <a:schemeClr val="accent1">
                    <a:lumMod val="75000"/>
                  </a:schemeClr>
                </a:solidFill>
                <a:latin typeface="Calibri" panose="020F0502020204030204" pitchFamily="34" charset="0"/>
                <a:cs typeface="Calibri" panose="020F0502020204030204" pitchFamily="34" charset="0"/>
              </a:rPr>
              <a:t> op onze verlangens en principes, we willen vliegen en lekker eten én zijn ons bewust dat het anders moet. Ik zie veel veranderbereidheid bij jongeren én de wens om krachtig leiderschap.’</a:t>
            </a:r>
            <a:r>
              <a:rPr lang="nl-NL" sz="1900" b="1" i="1" dirty="0">
                <a:solidFill>
                  <a:schemeClr val="accent1">
                    <a:lumMod val="75000"/>
                  </a:schemeClr>
                </a:solidFill>
                <a:latin typeface="Calibri" panose="020F0502020204030204" pitchFamily="34" charset="0"/>
                <a:cs typeface="Calibri" panose="020F0502020204030204" pitchFamily="34" charset="0"/>
              </a:rPr>
              <a:t> - </a:t>
            </a:r>
            <a:r>
              <a:rPr lang="nl-NL" sz="1900" dirty="0">
                <a:solidFill>
                  <a:schemeClr val="accent1">
                    <a:lumMod val="75000"/>
                  </a:schemeClr>
                </a:solidFill>
                <a:latin typeface="Calibri" panose="020F0502020204030204" pitchFamily="34" charset="0"/>
                <a:cs typeface="Calibri" panose="020F0502020204030204" pitchFamily="34" charset="0"/>
              </a:rPr>
              <a:t>Wethouder</a:t>
            </a:r>
          </a:p>
        </p:txBody>
      </p:sp>
      <p:sp>
        <p:nvSpPr>
          <p:cNvPr id="9" name="Titel 2"/>
          <p:cNvSpPr>
            <a:spLocks noGrp="1"/>
          </p:cNvSpPr>
          <p:nvPr>
            <p:ph type="title"/>
          </p:nvPr>
        </p:nvSpPr>
        <p:spPr>
          <a:xfrm>
            <a:off x="627743" y="976698"/>
            <a:ext cx="10923589" cy="948047"/>
          </a:xfrm>
        </p:spPr>
        <p:txBody>
          <a:bodyPr>
            <a:noAutofit/>
          </a:bodyPr>
          <a:lstStyle/>
          <a:p>
            <a:br>
              <a:rPr lang="nl-NL" sz="2800" b="1" dirty="0"/>
            </a:br>
            <a:r>
              <a:rPr lang="nl-NL" sz="2800" b="1" dirty="0"/>
              <a:t>Een nieuwe blik op leefomgeving en klimaat</a:t>
            </a: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4601" y="115880"/>
            <a:ext cx="1905000" cy="1252800"/>
          </a:xfrm>
          <a:prstGeom prst="rect">
            <a:avLst/>
          </a:prstGeom>
        </p:spPr>
      </p:pic>
      <p:sp>
        <p:nvSpPr>
          <p:cNvPr id="6" name="Tekstvak 5"/>
          <p:cNvSpPr txBox="1"/>
          <p:nvPr/>
        </p:nvSpPr>
        <p:spPr>
          <a:xfrm>
            <a:off x="10058400" y="1417733"/>
            <a:ext cx="2743200" cy="461665"/>
          </a:xfrm>
          <a:prstGeom prst="rect">
            <a:avLst/>
          </a:prstGeom>
          <a:noFill/>
        </p:spPr>
        <p:txBody>
          <a:bodyPr wrap="square" rtlCol="0">
            <a:spAutoFit/>
          </a:bodyPr>
          <a:lstStyle/>
          <a:p>
            <a:r>
              <a:rPr lang="nl-NL" sz="1200" b="1" dirty="0"/>
              <a:t>Max van Zon - </a:t>
            </a:r>
          </a:p>
          <a:p>
            <a:r>
              <a:rPr lang="nl-NL" sz="1200" b="1" dirty="0"/>
              <a:t>deelnemer</a:t>
            </a:r>
          </a:p>
        </p:txBody>
      </p:sp>
    </p:spTree>
    <p:extLst>
      <p:ext uri="{BB962C8B-B14F-4D97-AF65-F5344CB8AC3E}">
        <p14:creationId xmlns:p14="http://schemas.microsoft.com/office/powerpoint/2010/main" val="399241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271" y="656452"/>
            <a:ext cx="9449129" cy="948047"/>
          </a:xfrm>
        </p:spPr>
        <p:txBody>
          <a:bodyPr>
            <a:normAutofit/>
          </a:bodyPr>
          <a:lstStyle/>
          <a:p>
            <a:r>
              <a:rPr lang="nl-NL" sz="2800" b="1" dirty="0">
                <a:solidFill>
                  <a:schemeClr val="accent4"/>
                </a:solidFill>
              </a:rPr>
              <a:t>4. Online (</a:t>
            </a:r>
            <a:r>
              <a:rPr lang="nl-NL" sz="2800" b="1" dirty="0" err="1">
                <a:solidFill>
                  <a:schemeClr val="accent4"/>
                </a:solidFill>
              </a:rPr>
              <a:t>blended</a:t>
            </a:r>
            <a:r>
              <a:rPr lang="nl-NL" sz="2800" b="1" dirty="0">
                <a:solidFill>
                  <a:schemeClr val="accent4"/>
                </a:solidFill>
              </a:rPr>
              <a:t>) samenleving</a:t>
            </a:r>
          </a:p>
        </p:txBody>
      </p:sp>
      <p:sp>
        <p:nvSpPr>
          <p:cNvPr id="7" name="Tijdelijke aanduiding voor inhoud 1"/>
          <p:cNvSpPr txBox="1">
            <a:spLocks/>
          </p:cNvSpPr>
          <p:nvPr/>
        </p:nvSpPr>
        <p:spPr>
          <a:xfrm>
            <a:off x="609271" y="1756500"/>
            <a:ext cx="10923589" cy="3931927"/>
          </a:xfrm>
          <a:prstGeom prst="rect">
            <a:avLst/>
          </a:prstGeom>
        </p:spPr>
        <p:txBody>
          <a:bodyPr vert="horz" lIns="91440" tIns="45720" rIns="91440" bIns="45720" rtlCol="0">
            <a:normAutofit fontScale="92500"/>
          </a:bodyPr>
          <a:lstStyle>
            <a:lvl1pPr marL="316800" indent="-316800" algn="l" rtl="0" fontAlgn="base">
              <a:lnSpc>
                <a:spcPct val="90000"/>
              </a:lnSpc>
              <a:spcBef>
                <a:spcPts val="1200"/>
              </a:spcBef>
              <a:spcAft>
                <a:spcPts val="0"/>
              </a:spcAft>
              <a:buClr>
                <a:schemeClr val="tx2"/>
              </a:buClr>
              <a:buSzPct val="80000"/>
              <a:buFont typeface="Verdana" panose="020B0604030504040204" pitchFamily="34" charset="0"/>
              <a:buChar char="›"/>
              <a:defRPr sz="2400">
                <a:solidFill>
                  <a:schemeClr val="tx1"/>
                </a:solidFill>
                <a:latin typeface="+mn-lt"/>
                <a:ea typeface="+mn-ea"/>
                <a:cs typeface="+mn-cs"/>
              </a:defRPr>
            </a:lvl1pPr>
            <a:lvl2pPr marL="630000" indent="-316800" algn="l" rtl="0" fontAlgn="base">
              <a:lnSpc>
                <a:spcPct val="90000"/>
              </a:lnSpc>
              <a:spcBef>
                <a:spcPts val="1000"/>
              </a:spcBef>
              <a:spcAft>
                <a:spcPts val="0"/>
              </a:spcAft>
              <a:buClr>
                <a:schemeClr val="tx2"/>
              </a:buClr>
              <a:buFont typeface="Verdana" panose="020B0604030504040204" pitchFamily="34" charset="0"/>
              <a:buChar char="–"/>
              <a:defRPr sz="2000">
                <a:solidFill>
                  <a:schemeClr val="tx1"/>
                </a:solidFill>
                <a:latin typeface="+mn-lt"/>
              </a:defRPr>
            </a:lvl2pPr>
            <a:lvl3pPr marL="946800" indent="-316800" algn="l" rtl="0" fontAlgn="base">
              <a:lnSpc>
                <a:spcPct val="90000"/>
              </a:lnSpc>
              <a:spcBef>
                <a:spcPts val="800"/>
              </a:spcBef>
              <a:spcAft>
                <a:spcPts val="0"/>
              </a:spcAft>
              <a:buClr>
                <a:schemeClr val="tx2"/>
              </a:buClr>
              <a:buFont typeface="Wingdings" panose="05000000000000000000" pitchFamily="2" charset="2"/>
              <a:buChar char="§"/>
              <a:defRPr sz="1800">
                <a:solidFill>
                  <a:schemeClr val="tx1"/>
                </a:solidFill>
                <a:latin typeface="+mn-lt"/>
              </a:defRPr>
            </a:lvl3pPr>
            <a:lvl4pPr marL="1260000" indent="-316800" algn="l" rtl="0" fontAlgn="base">
              <a:lnSpc>
                <a:spcPct val="90000"/>
              </a:lnSpc>
              <a:spcBef>
                <a:spcPts val="600"/>
              </a:spcBef>
              <a:spcAft>
                <a:spcPts val="0"/>
              </a:spcAft>
              <a:buClr>
                <a:schemeClr val="tx2"/>
              </a:buClr>
              <a:buFont typeface="Arial" panose="020B0604020202020204" pitchFamily="34" charset="0"/>
              <a:buChar char="•"/>
              <a:defRPr sz="1800">
                <a:solidFill>
                  <a:schemeClr val="tx1"/>
                </a:solidFill>
                <a:latin typeface="+mn-lt"/>
              </a:defRPr>
            </a:lvl4pPr>
            <a:lvl5pPr marL="1576800" indent="-316800" algn="l" rtl="0" fontAlgn="base">
              <a:lnSpc>
                <a:spcPct val="90000"/>
              </a:lnSpc>
              <a:spcBef>
                <a:spcPts val="600"/>
              </a:spcBef>
              <a:spcAft>
                <a:spcPts val="0"/>
              </a:spcAft>
              <a:buClr>
                <a:schemeClr val="tx2"/>
              </a:buClr>
              <a:buFont typeface="Verdana" panose="020B0604030504040204" pitchFamily="34" charset="0"/>
              <a:buChar char="–"/>
              <a:defRPr sz="1600">
                <a:solidFill>
                  <a:schemeClr val="tx2"/>
                </a:solidFill>
                <a:latin typeface="+mn-lt"/>
              </a:defRPr>
            </a:lvl5pPr>
            <a:lvl6pPr marL="1890000" indent="-316800" algn="l" rtl="0" fontAlgn="base">
              <a:lnSpc>
                <a:spcPct val="90000"/>
              </a:lnSpc>
              <a:spcBef>
                <a:spcPts val="600"/>
              </a:spcBef>
              <a:spcAft>
                <a:spcPct val="0"/>
              </a:spcAft>
              <a:buFont typeface="Arial" panose="020B0604020202020204" pitchFamily="34" charset="0"/>
              <a:buChar char="•"/>
              <a:defRPr sz="1400" baseline="0">
                <a:solidFill>
                  <a:schemeClr val="tx1">
                    <a:lumMod val="50000"/>
                    <a:lumOff val="50000"/>
                  </a:schemeClr>
                </a:solidFill>
                <a:latin typeface="+mn-lt"/>
              </a:defRPr>
            </a:lvl6pPr>
            <a:lvl7pPr marL="72000" indent="-72000" algn="l" rtl="0" fontAlgn="base">
              <a:lnSpc>
                <a:spcPct val="90000"/>
              </a:lnSpc>
              <a:spcBef>
                <a:spcPts val="600"/>
              </a:spcBef>
              <a:spcAft>
                <a:spcPct val="0"/>
              </a:spcAft>
              <a:buFontTx/>
              <a:buNone/>
              <a:defRPr sz="1200" b="1" baseline="0">
                <a:solidFill>
                  <a:schemeClr val="tx1">
                    <a:lumMod val="65000"/>
                    <a:lumOff val="35000"/>
                  </a:schemeClr>
                </a:solidFill>
                <a:latin typeface="+mn-lt"/>
              </a:defRPr>
            </a:lvl7pPr>
            <a:lvl8pPr marL="71438" indent="-71438" algn="l" rtl="0" fontAlgn="base">
              <a:lnSpc>
                <a:spcPct val="90000"/>
              </a:lnSpc>
              <a:spcBef>
                <a:spcPts val="600"/>
              </a:spcBef>
              <a:spcAft>
                <a:spcPct val="0"/>
              </a:spcAft>
              <a:buFontTx/>
              <a:buNone/>
              <a:defRPr sz="1200" baseline="0">
                <a:solidFill>
                  <a:schemeClr val="tx1">
                    <a:lumMod val="50000"/>
                    <a:lumOff val="50000"/>
                  </a:schemeClr>
                </a:solidFill>
                <a:latin typeface="+mn-lt"/>
              </a:defRPr>
            </a:lvl8pPr>
            <a:lvl9pPr marL="216000" indent="-144000" algn="l" rtl="0" fontAlgn="base">
              <a:lnSpc>
                <a:spcPct val="90000"/>
              </a:lnSpc>
              <a:spcBef>
                <a:spcPts val="600"/>
              </a:spcBef>
              <a:spcAft>
                <a:spcPct val="0"/>
              </a:spcAft>
              <a:buClr>
                <a:schemeClr val="tx2"/>
              </a:buClr>
              <a:buFont typeface="Verdana" panose="020B0604030504040204" pitchFamily="34" charset="0"/>
              <a:buChar char="–"/>
              <a:defRPr sz="1200" baseline="0">
                <a:solidFill>
                  <a:schemeClr val="tx1">
                    <a:lumMod val="50000"/>
                    <a:lumOff val="50000"/>
                  </a:schemeClr>
                </a:solidFill>
                <a:latin typeface="+mn-lt"/>
              </a:defRPr>
            </a:lvl9pPr>
          </a:lstStyle>
          <a:p>
            <a:pPr>
              <a:lnSpc>
                <a:spcPct val="110000"/>
              </a:lnSpc>
              <a:buFont typeface="Wingdings" pitchFamily="2" charset="2"/>
              <a:buChar char="§"/>
            </a:pPr>
            <a:r>
              <a:rPr lang="nl-NL" sz="2100" dirty="0"/>
              <a:t>De </a:t>
            </a:r>
            <a:r>
              <a:rPr lang="nl-NL" sz="2100" b="1" dirty="0"/>
              <a:t>digitalisering</a:t>
            </a:r>
            <a:r>
              <a:rPr lang="nl-NL" sz="2100" dirty="0"/>
              <a:t> is in een stroomversnelling gekomen en werkt door in alle facetten van de samenleving. Niet alleen in thuiswerken of online onderwijs, maar ook in online medische consulten en monitoring van vitale functies van patiënten, van live gestreamde concerten tot het online bijwonen van uitvaarten. </a:t>
            </a:r>
          </a:p>
          <a:p>
            <a:pPr>
              <a:lnSpc>
                <a:spcPct val="110000"/>
              </a:lnSpc>
              <a:buFont typeface="Wingdings" pitchFamily="2" charset="2"/>
              <a:buChar char="§"/>
            </a:pPr>
            <a:r>
              <a:rPr lang="nl-NL" sz="2100" dirty="0"/>
              <a:t>Dit schept </a:t>
            </a:r>
            <a:r>
              <a:rPr lang="nl-NL" sz="2100" b="1" dirty="0"/>
              <a:t>nieuwe (economische) kansen en mogelijkheden</a:t>
            </a:r>
            <a:r>
              <a:rPr lang="nl-NL" sz="2100" dirty="0"/>
              <a:t>, verandert de manier waarop de samenleving zich organiseert, werpt een ander licht op mobiliteitsbehoeften. </a:t>
            </a:r>
          </a:p>
          <a:p>
            <a:pPr>
              <a:lnSpc>
                <a:spcPct val="110000"/>
              </a:lnSpc>
              <a:buFont typeface="Wingdings" pitchFamily="2" charset="2"/>
              <a:buChar char="§"/>
            </a:pPr>
            <a:r>
              <a:rPr lang="nl-NL" sz="2100" dirty="0"/>
              <a:t>Het vraagt ook om extra aandacht voor de </a:t>
            </a:r>
            <a:r>
              <a:rPr lang="nl-NL" sz="2100" b="1" dirty="0"/>
              <a:t>onderliggende digitale infrastructuur en de beveiliging van de datacommunicatie</a:t>
            </a:r>
            <a:r>
              <a:rPr lang="nl-NL" sz="2100" dirty="0"/>
              <a:t>. Aan de andere kant zijn hieraan ook grenzen als het bijvoorbeeld gaat om onderwijs en werk, waar ten minste op onderdelen ook directe (niet digitale) interactie nodig zal blijven.</a:t>
            </a:r>
          </a:p>
          <a:p>
            <a:endParaRPr lang="nl-NL" kern="0" dirty="0"/>
          </a:p>
        </p:txBody>
      </p:sp>
      <p:pic>
        <p:nvPicPr>
          <p:cNvPr id="8" name="Afbeelding 7"/>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45475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p:cNvSpPr>
            <a:spLocks noGrp="1"/>
          </p:cNvSpPr>
          <p:nvPr>
            <p:ph type="title"/>
          </p:nvPr>
        </p:nvSpPr>
        <p:spPr>
          <a:xfrm>
            <a:off x="627743" y="976698"/>
            <a:ext cx="10923589" cy="948047"/>
          </a:xfrm>
        </p:spPr>
        <p:txBody>
          <a:bodyPr>
            <a:noAutofit/>
          </a:bodyPr>
          <a:lstStyle/>
          <a:p>
            <a:r>
              <a:rPr lang="nl-NL" sz="2800" b="1" dirty="0"/>
              <a:t>Opgaven voor </a:t>
            </a:r>
            <a:r>
              <a:rPr lang="nl-NL" sz="2800" b="1" dirty="0" err="1"/>
              <a:t>blended</a:t>
            </a:r>
            <a:r>
              <a:rPr lang="nl-NL" sz="2800" b="1" dirty="0"/>
              <a:t> society</a:t>
            </a:r>
          </a:p>
        </p:txBody>
      </p:sp>
      <p:pic>
        <p:nvPicPr>
          <p:cNvPr id="7" name="Afbeelding 6"/>
          <p:cNvPicPr>
            <a:picLocks noChangeAspect="1"/>
          </p:cNvPicPr>
          <p:nvPr/>
        </p:nvPicPr>
        <p:blipFill>
          <a:blip r:embed="rId2"/>
          <a:stretch>
            <a:fillRect/>
          </a:stretch>
        </p:blipFill>
        <p:spPr>
          <a:xfrm>
            <a:off x="1538941" y="2486372"/>
            <a:ext cx="4557059" cy="3810000"/>
          </a:xfrm>
          <a:prstGeom prst="rect">
            <a:avLst/>
          </a:prstGeom>
          <a:ln>
            <a:solidFill>
              <a:schemeClr val="tx1"/>
            </a:solidFill>
          </a:ln>
        </p:spPr>
      </p:pic>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0"/>
            <a:ext cx="2588574" cy="6858000"/>
          </a:xfrm>
          <a:prstGeom prst="rect">
            <a:avLst/>
          </a:prstGeom>
        </p:spPr>
      </p:pic>
    </p:spTree>
    <p:extLst>
      <p:ext uri="{BB962C8B-B14F-4D97-AF65-F5344CB8AC3E}">
        <p14:creationId xmlns:p14="http://schemas.microsoft.com/office/powerpoint/2010/main" val="211779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4206" y="1801550"/>
            <a:ext cx="10923589" cy="3931927"/>
          </a:xfrm>
        </p:spPr>
        <p:txBody>
          <a:bodyPr>
            <a:normAutofit/>
          </a:bodyPr>
          <a:lstStyle/>
          <a:p>
            <a:pPr marL="0" indent="0">
              <a:lnSpc>
                <a:spcPct val="110000"/>
              </a:lnSpc>
              <a:buNone/>
            </a:pPr>
            <a:r>
              <a:rPr lang="nl-NL" sz="2000" dirty="0"/>
              <a:t>Er is </a:t>
            </a:r>
            <a:r>
              <a:rPr lang="nl-NL" sz="2000" b="1" dirty="0"/>
              <a:t>momentum </a:t>
            </a:r>
            <a:r>
              <a:rPr lang="nl-NL" sz="2000" dirty="0"/>
              <a:t>voor vernieuwing op verschillende  terreinen: thuiswerken, mobiliteit, wonen, klimaat, milieu en onderlinge verbondenheid.</a:t>
            </a:r>
            <a:r>
              <a:rPr lang="nl-NL" sz="2000" b="1" dirty="0"/>
              <a:t> </a:t>
            </a:r>
            <a:r>
              <a:rPr lang="nl-NL" sz="2000" dirty="0"/>
              <a:t>Vanuit het dialoogtraject klinkt de roep om hierop een </a:t>
            </a:r>
            <a:r>
              <a:rPr lang="nl-NL" sz="2000" b="1" dirty="0"/>
              <a:t>brede</a:t>
            </a:r>
            <a:r>
              <a:rPr lang="nl-NL" sz="2000" dirty="0"/>
              <a:t>, </a:t>
            </a:r>
            <a:r>
              <a:rPr lang="nl-NL" sz="2000" b="1" dirty="0"/>
              <a:t>dwarsdoorsnijdende</a:t>
            </a:r>
            <a:r>
              <a:rPr lang="nl-NL" sz="2000" dirty="0"/>
              <a:t> benadering en ondersteun de samenleving met het nemen van </a:t>
            </a:r>
            <a:r>
              <a:rPr lang="nl-NL" sz="2000" b="1" dirty="0"/>
              <a:t>eigen initiatief</a:t>
            </a:r>
            <a:r>
              <a:rPr lang="nl-NL" sz="2000" dirty="0"/>
              <a:t>.  </a:t>
            </a:r>
          </a:p>
          <a:p>
            <a:pPr>
              <a:lnSpc>
                <a:spcPct val="110000"/>
              </a:lnSpc>
              <a:buFont typeface="Wingdings" pitchFamily="2" charset="2"/>
              <a:buChar char="§"/>
            </a:pPr>
            <a:r>
              <a:rPr lang="nl-NL" sz="1800" i="1" dirty="0">
                <a:solidFill>
                  <a:schemeClr val="accent1">
                    <a:lumMod val="75000"/>
                  </a:schemeClr>
                </a:solidFill>
                <a:latin typeface="Calibri-Italic"/>
              </a:rPr>
              <a:t>‘Als je kijkt naar Nederland zou de manier van wijken opbouwen anders kunnen, zodat ontmoetingen echt plaatsvinden. Veel groen, veel ruimte tot beweging. De infrastructuur is de verantwoordelijkheid van de overheid, maar de samenleving maken mensen zelf.’ - </a:t>
            </a:r>
            <a:r>
              <a:rPr lang="nl-NL" sz="1800" dirty="0">
                <a:solidFill>
                  <a:schemeClr val="accent1">
                    <a:lumMod val="75000"/>
                  </a:schemeClr>
                </a:solidFill>
                <a:latin typeface="Calibri-Italic"/>
              </a:rPr>
              <a:t>Wethouder</a:t>
            </a:r>
          </a:p>
          <a:p>
            <a:pPr>
              <a:lnSpc>
                <a:spcPct val="110000"/>
              </a:lnSpc>
              <a:buFont typeface="Wingdings" pitchFamily="2" charset="2"/>
              <a:buChar char="§"/>
            </a:pPr>
            <a:r>
              <a:rPr lang="nl-NL" sz="1800" i="1" dirty="0">
                <a:solidFill>
                  <a:schemeClr val="accent1">
                    <a:lumMod val="75000"/>
                  </a:schemeClr>
                </a:solidFill>
                <a:latin typeface="Calibri-Italic"/>
              </a:rPr>
              <a:t>‘Ik denk aan een convenant tussen de overheid en werkgevers over thuiswerken. Mensen ervaren vaak meer werkgeluk als ze kunnen thuiswerken en bedrijven zelf zijn steeds meer bezig met MVO. Die twee kun je verbinden door thuiswerkbeleid te introduceren.’ </a:t>
            </a:r>
            <a:r>
              <a:rPr lang="nl-NL" sz="1800" b="1" i="1" dirty="0">
                <a:solidFill>
                  <a:schemeClr val="accent1">
                    <a:lumMod val="75000"/>
                  </a:schemeClr>
                </a:solidFill>
                <a:latin typeface="Calibri-Italic"/>
              </a:rPr>
              <a:t>– </a:t>
            </a:r>
            <a:r>
              <a:rPr lang="nl-NL" sz="1800" dirty="0">
                <a:solidFill>
                  <a:schemeClr val="accent1">
                    <a:lumMod val="75000"/>
                  </a:schemeClr>
                </a:solidFill>
                <a:latin typeface="Calibri-Italic"/>
              </a:rPr>
              <a:t>PR/communicatiespecialist</a:t>
            </a:r>
          </a:p>
        </p:txBody>
      </p:sp>
      <p:sp>
        <p:nvSpPr>
          <p:cNvPr id="3" name="Titel 2"/>
          <p:cNvSpPr>
            <a:spLocks noGrp="1"/>
          </p:cNvSpPr>
          <p:nvPr>
            <p:ph type="title"/>
          </p:nvPr>
        </p:nvSpPr>
        <p:spPr>
          <a:xfrm>
            <a:off x="635001" y="713301"/>
            <a:ext cx="10923589" cy="948047"/>
          </a:xfrm>
        </p:spPr>
        <p:txBody>
          <a:bodyPr>
            <a:normAutofit/>
          </a:bodyPr>
          <a:lstStyle/>
          <a:p>
            <a:r>
              <a:rPr lang="nl-NL" sz="2800" b="1" dirty="0">
                <a:solidFill>
                  <a:schemeClr val="accent4"/>
                </a:solidFill>
              </a:rPr>
              <a:t>5. Breed oppakken van opgaven en perspectief bieden: de overheid als regisseur </a:t>
            </a:r>
          </a:p>
        </p:txBody>
      </p:sp>
      <p:sp>
        <p:nvSpPr>
          <p:cNvPr id="4" name="Tijdelijke aanduiding voor voettekst 3"/>
          <p:cNvSpPr>
            <a:spLocks noGrp="1"/>
          </p:cNvSpPr>
          <p:nvPr>
            <p:ph type="ftr" sz="quarter" idx="11"/>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304231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4206" y="1535739"/>
            <a:ext cx="10923589" cy="4155459"/>
          </a:xfrm>
        </p:spPr>
        <p:txBody>
          <a:bodyPr>
            <a:noAutofit/>
          </a:bodyPr>
          <a:lstStyle/>
          <a:p>
            <a:pPr>
              <a:lnSpc>
                <a:spcPct val="110000"/>
              </a:lnSpc>
              <a:buFont typeface="Wingdings" pitchFamily="2" charset="2"/>
              <a:buChar char="§"/>
            </a:pPr>
            <a:r>
              <a:rPr lang="nl-NL" sz="1600" dirty="0"/>
              <a:t>Mensen voelen zich </a:t>
            </a:r>
            <a:r>
              <a:rPr lang="nl-NL" sz="1600" b="1" dirty="0"/>
              <a:t>gehoord, </a:t>
            </a:r>
            <a:r>
              <a:rPr lang="nl-NL" sz="1600" dirty="0"/>
              <a:t>komen uit hun </a:t>
            </a:r>
            <a:r>
              <a:rPr lang="nl-NL" sz="1600" b="1" dirty="0"/>
              <a:t>bubbel </a:t>
            </a:r>
            <a:r>
              <a:rPr lang="nl-NL" sz="1600" dirty="0"/>
              <a:t>en leren elkaar </a:t>
            </a:r>
            <a:r>
              <a:rPr lang="nl-NL" sz="1600" b="1" dirty="0"/>
              <a:t>kennen</a:t>
            </a:r>
            <a:r>
              <a:rPr lang="nl-NL" sz="1600" dirty="0"/>
              <a:t>.                              Dit vergroot onderlinge </a:t>
            </a:r>
            <a:r>
              <a:rPr lang="nl-NL" sz="1600" b="1" dirty="0"/>
              <a:t>verbondenheid en solidariteit</a:t>
            </a:r>
            <a:r>
              <a:rPr lang="nl-NL" sz="1600" dirty="0"/>
              <a:t>. </a:t>
            </a:r>
          </a:p>
          <a:p>
            <a:pPr lvl="1">
              <a:lnSpc>
                <a:spcPct val="110000"/>
              </a:lnSpc>
              <a:buFont typeface="Wingdings" pitchFamily="2" charset="2"/>
              <a:buChar char="§"/>
            </a:pPr>
            <a:r>
              <a:rPr lang="nl-NL" sz="1600" dirty="0"/>
              <a:t>Jongeren zijn bijvoorbeeld </a:t>
            </a:r>
            <a:r>
              <a:rPr lang="nl-NL" sz="1600" b="1" dirty="0"/>
              <a:t>positief verrast</a:t>
            </a:r>
            <a:r>
              <a:rPr lang="nl-NL" sz="1600" dirty="0"/>
              <a:t> over betrokkenheid van de oudere generatie bij maatschappelijke vraagstukken, en andersom!</a:t>
            </a:r>
          </a:p>
          <a:p>
            <a:pPr>
              <a:lnSpc>
                <a:spcPct val="110000"/>
              </a:lnSpc>
              <a:buFont typeface="Wingdings" pitchFamily="2" charset="2"/>
              <a:buChar char="§"/>
            </a:pPr>
            <a:r>
              <a:rPr lang="nl-NL" sz="1600" dirty="0"/>
              <a:t>Mensen krijgen </a:t>
            </a:r>
            <a:r>
              <a:rPr lang="nl-NL" sz="1600" b="1" dirty="0"/>
              <a:t>hoop en moed </a:t>
            </a:r>
            <a:r>
              <a:rPr lang="nl-NL" sz="1600" dirty="0"/>
              <a:t>van de dialogen doordat het ook over ideeën en oplossingen gaat en omdat ze gelijkgestemden treffen. Deelnemers noemen opvallend vaak dat de dialogen al een manier zijn om te bouwen aan Nederland na de crisis. </a:t>
            </a:r>
          </a:p>
          <a:p>
            <a:pPr>
              <a:lnSpc>
                <a:spcPct val="110000"/>
              </a:lnSpc>
              <a:buFont typeface="Wingdings" pitchFamily="2" charset="2"/>
              <a:buChar char="§"/>
            </a:pPr>
            <a:r>
              <a:rPr lang="nl-NL" sz="1600" dirty="0"/>
              <a:t>De toekomst moet samen met de samenleving in </a:t>
            </a:r>
            <a:r>
              <a:rPr lang="nl-NL" sz="1600" b="1" dirty="0"/>
              <a:t>actieve dialoog</a:t>
            </a:r>
            <a:r>
              <a:rPr lang="nl-NL" sz="1600" dirty="0"/>
              <a:t> worden vormgegeven.</a:t>
            </a:r>
          </a:p>
          <a:p>
            <a:pPr marL="0" indent="0">
              <a:lnSpc>
                <a:spcPct val="110000"/>
              </a:lnSpc>
              <a:buNone/>
            </a:pPr>
            <a:r>
              <a:rPr lang="nl-NL" sz="1600" i="1" dirty="0">
                <a:solidFill>
                  <a:schemeClr val="accent1">
                    <a:lumMod val="75000"/>
                  </a:schemeClr>
                </a:solidFill>
                <a:latin typeface="Calibri" panose="020F0502020204030204" pitchFamily="34" charset="0"/>
                <a:cs typeface="Calibri" panose="020F0502020204030204" pitchFamily="34" charset="0"/>
              </a:rPr>
              <a:t>‘Laat de gemeente </a:t>
            </a:r>
            <a:r>
              <a:rPr lang="nl-NL" sz="1600" b="1" i="1" dirty="0">
                <a:solidFill>
                  <a:schemeClr val="accent1">
                    <a:lumMod val="75000"/>
                  </a:schemeClr>
                </a:solidFill>
                <a:latin typeface="Calibri" panose="020F0502020204030204" pitchFamily="34" charset="0"/>
                <a:cs typeface="Calibri" panose="020F0502020204030204" pitchFamily="34" charset="0"/>
              </a:rPr>
              <a:t>soortgelijke burgerdialogen </a:t>
            </a:r>
            <a:r>
              <a:rPr lang="nl-NL" sz="1600" i="1" dirty="0">
                <a:solidFill>
                  <a:schemeClr val="accent1">
                    <a:lumMod val="75000"/>
                  </a:schemeClr>
                </a:solidFill>
                <a:latin typeface="Calibri" panose="020F0502020204030204" pitchFamily="34" charset="0"/>
                <a:cs typeface="Calibri" panose="020F0502020204030204" pitchFamily="34" charset="0"/>
              </a:rPr>
              <a:t>organiseren. Het is goed om met meerdere partijen in gesprek te gaan en mensen in de gemeente aan elkaar verbinden..’ </a:t>
            </a:r>
            <a:r>
              <a:rPr lang="nl-NL" sz="1600" dirty="0">
                <a:solidFill>
                  <a:schemeClr val="accent1">
                    <a:lumMod val="75000"/>
                  </a:schemeClr>
                </a:solidFill>
                <a:latin typeface="Calibri" panose="020F0502020204030204" pitchFamily="34" charset="0"/>
                <a:cs typeface="Calibri" panose="020F0502020204030204" pitchFamily="34" charset="0"/>
              </a:rPr>
              <a:t>–</a:t>
            </a:r>
            <a:r>
              <a:rPr lang="nl-NL" sz="1600" b="1" dirty="0">
                <a:solidFill>
                  <a:schemeClr val="accent1">
                    <a:lumMod val="75000"/>
                  </a:schemeClr>
                </a:solidFill>
                <a:latin typeface="Calibri" panose="020F0502020204030204" pitchFamily="34" charset="0"/>
                <a:cs typeface="Calibri" panose="020F0502020204030204" pitchFamily="34" charset="0"/>
              </a:rPr>
              <a:t> </a:t>
            </a:r>
            <a:r>
              <a:rPr lang="nl-NL" sz="1600" dirty="0">
                <a:solidFill>
                  <a:schemeClr val="accent1">
                    <a:lumMod val="75000"/>
                  </a:schemeClr>
                </a:solidFill>
                <a:latin typeface="Calibri" panose="020F0502020204030204" pitchFamily="34" charset="0"/>
                <a:cs typeface="Calibri" panose="020F0502020204030204" pitchFamily="34" charset="0"/>
              </a:rPr>
              <a:t>Deelnemers themadialoog ‘gezondheid’</a:t>
            </a:r>
          </a:p>
          <a:p>
            <a:pPr marL="0" indent="0">
              <a:lnSpc>
                <a:spcPct val="110000"/>
              </a:lnSpc>
              <a:buNone/>
            </a:pPr>
            <a:r>
              <a:rPr lang="nl-NL" sz="1600" i="1" dirty="0">
                <a:solidFill>
                  <a:schemeClr val="accent1">
                    <a:lumMod val="75000"/>
                  </a:schemeClr>
                </a:solidFill>
                <a:latin typeface="Calibri" panose="020F0502020204030204" pitchFamily="34" charset="0"/>
                <a:cs typeface="Calibri" panose="020F0502020204030204" pitchFamily="34" charset="0"/>
              </a:rPr>
              <a:t>‘Bijzonder en leerzaam. Hopelijk wordt er een vervolg aan gegeven, ik denk dat </a:t>
            </a:r>
            <a:r>
              <a:rPr lang="nl-NL" sz="1600" b="1" i="1" dirty="0">
                <a:solidFill>
                  <a:schemeClr val="accent1">
                    <a:lumMod val="75000"/>
                  </a:schemeClr>
                </a:solidFill>
                <a:latin typeface="Calibri" panose="020F0502020204030204" pitchFamily="34" charset="0"/>
                <a:cs typeface="Calibri" panose="020F0502020204030204" pitchFamily="34" charset="0"/>
              </a:rPr>
              <a:t>velen elkaar kunnen inspireren</a:t>
            </a:r>
            <a:r>
              <a:rPr lang="nl-NL" sz="1600" i="1" dirty="0">
                <a:solidFill>
                  <a:schemeClr val="accent1">
                    <a:lumMod val="75000"/>
                  </a:schemeClr>
                </a:solidFill>
                <a:latin typeface="Calibri" panose="020F0502020204030204" pitchFamily="34" charset="0"/>
                <a:cs typeface="Calibri" panose="020F0502020204030204" pitchFamily="34" charset="0"/>
              </a:rPr>
              <a:t>. Bedankt dat ik hieraan mee mocht doen.’ - </a:t>
            </a:r>
            <a:r>
              <a:rPr lang="nl-NL" sz="1600" dirty="0">
                <a:solidFill>
                  <a:schemeClr val="accent1">
                    <a:lumMod val="75000"/>
                  </a:schemeClr>
                </a:solidFill>
                <a:latin typeface="Calibri" panose="020F0502020204030204" pitchFamily="34" charset="0"/>
                <a:cs typeface="Calibri" panose="020F0502020204030204" pitchFamily="34" charset="0"/>
              </a:rPr>
              <a:t>Administratief medewerker</a:t>
            </a:r>
          </a:p>
        </p:txBody>
      </p:sp>
      <p:sp>
        <p:nvSpPr>
          <p:cNvPr id="3" name="Titel 2"/>
          <p:cNvSpPr>
            <a:spLocks noGrp="1"/>
          </p:cNvSpPr>
          <p:nvPr>
            <p:ph type="title"/>
          </p:nvPr>
        </p:nvSpPr>
        <p:spPr>
          <a:xfrm>
            <a:off x="634206" y="367390"/>
            <a:ext cx="9652794" cy="948047"/>
          </a:xfrm>
        </p:spPr>
        <p:txBody>
          <a:bodyPr>
            <a:noAutofit/>
          </a:bodyPr>
          <a:lstStyle/>
          <a:p>
            <a:r>
              <a:rPr lang="nl-NL" sz="2800" b="1" dirty="0">
                <a:solidFill>
                  <a:schemeClr val="accent4"/>
                </a:solidFill>
              </a:rPr>
              <a:t>6. Dialoog met de samenleving is belangrijk</a:t>
            </a:r>
          </a:p>
        </p:txBody>
      </p:sp>
      <p:sp>
        <p:nvSpPr>
          <p:cNvPr id="6" name="Tekstvak 5"/>
          <p:cNvSpPr txBox="1"/>
          <p:nvPr/>
        </p:nvSpPr>
        <p:spPr>
          <a:xfrm>
            <a:off x="10134600" y="1540180"/>
            <a:ext cx="2438400" cy="461665"/>
          </a:xfrm>
          <a:prstGeom prst="rect">
            <a:avLst/>
          </a:prstGeom>
          <a:noFill/>
        </p:spPr>
        <p:txBody>
          <a:bodyPr wrap="square" rtlCol="0">
            <a:spAutoFit/>
          </a:bodyPr>
          <a:lstStyle/>
          <a:p>
            <a:r>
              <a:rPr lang="nl-NL" sz="1200" b="1" dirty="0" err="1"/>
              <a:t>Keya</a:t>
            </a:r>
            <a:r>
              <a:rPr lang="nl-NL" sz="1200" b="1" dirty="0"/>
              <a:t> Smidt – </a:t>
            </a:r>
          </a:p>
          <a:p>
            <a:r>
              <a:rPr lang="nl-NL" sz="1200" b="1" dirty="0"/>
              <a:t>deelnemer</a:t>
            </a:r>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4600" y="131239"/>
            <a:ext cx="1908000" cy="1404500"/>
          </a:xfrm>
          <a:prstGeom prst="rect">
            <a:avLst/>
          </a:prstGeom>
        </p:spPr>
      </p:pic>
      <p:pic>
        <p:nvPicPr>
          <p:cNvPr id="7" name="Afbeelding 6"/>
          <p:cNvPicPr>
            <a:picLocks noChangeAspect="1"/>
          </p:cNvPicPr>
          <p:nvPr/>
        </p:nvPicPr>
        <p:blipFill>
          <a:blip r:embed="rId3"/>
          <a:stretch>
            <a:fillRect/>
          </a:stretch>
        </p:blipFill>
        <p:spPr>
          <a:xfrm>
            <a:off x="1" y="5688427"/>
            <a:ext cx="12192000" cy="1182859"/>
          </a:xfrm>
          <a:prstGeom prst="rect">
            <a:avLst/>
          </a:prstGeom>
        </p:spPr>
      </p:pic>
    </p:spTree>
    <p:extLst>
      <p:ext uri="{BB962C8B-B14F-4D97-AF65-F5344CB8AC3E}">
        <p14:creationId xmlns:p14="http://schemas.microsoft.com/office/powerpoint/2010/main" val="392191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4998" y="1600200"/>
            <a:ext cx="10923589" cy="3667655"/>
          </a:xfrm>
        </p:spPr>
        <p:txBody>
          <a:bodyPr>
            <a:normAutofit/>
          </a:bodyPr>
          <a:lstStyle/>
          <a:p>
            <a:pPr lvl="0">
              <a:lnSpc>
                <a:spcPct val="110000"/>
              </a:lnSpc>
            </a:pPr>
            <a:endParaRPr lang="nl-NL" sz="2200" dirty="0"/>
          </a:p>
          <a:p>
            <a:pPr lvl="0">
              <a:lnSpc>
                <a:spcPct val="110000"/>
              </a:lnSpc>
              <a:buFont typeface="Wingdings" pitchFamily="2" charset="2"/>
              <a:buChar char="§"/>
            </a:pPr>
            <a:r>
              <a:rPr lang="nl-NL" sz="2200" dirty="0"/>
              <a:t>Wat betekenen de inzichten uit de dialoog voor (</a:t>
            </a:r>
            <a:r>
              <a:rPr lang="nl-NL" sz="2200" dirty="0" err="1"/>
              <a:t>overheids</a:t>
            </a:r>
            <a:r>
              <a:rPr lang="nl-NL" sz="2200" dirty="0"/>
              <a:t>)beleid?</a:t>
            </a:r>
          </a:p>
          <a:p>
            <a:pPr lvl="0">
              <a:lnSpc>
                <a:spcPct val="110000"/>
              </a:lnSpc>
              <a:buFont typeface="Wingdings" pitchFamily="2" charset="2"/>
              <a:buChar char="§"/>
            </a:pPr>
            <a:r>
              <a:rPr lang="nl-NL" sz="2200" dirty="0"/>
              <a:t>Welke opgaven zijn meest urgent?</a:t>
            </a:r>
          </a:p>
          <a:p>
            <a:pPr lvl="0">
              <a:lnSpc>
                <a:spcPct val="110000"/>
              </a:lnSpc>
              <a:buFont typeface="Wingdings" pitchFamily="2" charset="2"/>
              <a:buChar char="§"/>
            </a:pPr>
            <a:r>
              <a:rPr lang="nl-NL" sz="2200" dirty="0"/>
              <a:t>Wie heeft in het herstel en de vernieuwing een rol te pakken? Wie pakt de handschoen op?</a:t>
            </a:r>
            <a:endParaRPr lang="nl-NL" sz="2200" dirty="0">
              <a:solidFill>
                <a:srgbClr val="00B050"/>
              </a:solidFill>
            </a:endParaRPr>
          </a:p>
        </p:txBody>
      </p:sp>
      <p:sp>
        <p:nvSpPr>
          <p:cNvPr id="3" name="Titel 2"/>
          <p:cNvSpPr>
            <a:spLocks noGrp="1"/>
          </p:cNvSpPr>
          <p:nvPr>
            <p:ph type="title"/>
          </p:nvPr>
        </p:nvSpPr>
        <p:spPr>
          <a:xfrm>
            <a:off x="635001" y="774596"/>
            <a:ext cx="9804399" cy="948047"/>
          </a:xfrm>
        </p:spPr>
        <p:txBody>
          <a:bodyPr>
            <a:noAutofit/>
          </a:bodyPr>
          <a:lstStyle/>
          <a:p>
            <a:r>
              <a:rPr lang="nl-NL" sz="2800" b="1" dirty="0"/>
              <a:t>Hoe nu verder</a:t>
            </a:r>
          </a:p>
        </p:txBody>
      </p:sp>
      <p:sp>
        <p:nvSpPr>
          <p:cNvPr id="6" name="Tijdelijke aanduiding voor dianummer 5"/>
          <p:cNvSpPr>
            <a:spLocks noGrp="1"/>
          </p:cNvSpPr>
          <p:nvPr>
            <p:ph type="sldNum" sz="quarter" idx="12"/>
          </p:nvPr>
        </p:nvSpPr>
        <p:spPr/>
        <p:txBody>
          <a:bodyPr/>
          <a:lstStyle/>
          <a:p>
            <a:fld id="{0C893183-5A27-4493-8273-E869AD900CD4}" type="slidenum">
              <a:rPr lang="nl-NL" smtClean="0"/>
              <a:pPr/>
              <a:t>15</a:t>
            </a:fld>
            <a:endParaRPr lang="nl-NL" dirty="0"/>
          </a:p>
        </p:txBody>
      </p:sp>
      <p:pic>
        <p:nvPicPr>
          <p:cNvPr id="5" name="Afbeelding 4"/>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12265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3"/>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791200" y="2380956"/>
            <a:ext cx="6160366" cy="3390704"/>
          </a:xfrm>
          <a:prstGeom prst="rect">
            <a:avLst/>
          </a:prstGeom>
        </p:spPr>
      </p:pic>
      <p:sp>
        <p:nvSpPr>
          <p:cNvPr id="4" name="Titel 3"/>
          <p:cNvSpPr>
            <a:spLocks noGrp="1"/>
          </p:cNvSpPr>
          <p:nvPr>
            <p:ph type="title"/>
          </p:nvPr>
        </p:nvSpPr>
        <p:spPr>
          <a:xfrm>
            <a:off x="839788" y="914400"/>
            <a:ext cx="11111778" cy="762000"/>
          </a:xfrm>
        </p:spPr>
        <p:txBody>
          <a:bodyPr>
            <a:normAutofit/>
          </a:bodyPr>
          <a:lstStyle/>
          <a:p>
            <a:r>
              <a:rPr lang="nl-NL" sz="2800" b="1" dirty="0"/>
              <a:t>‘Nederland na de crisis’ is niet per se ‘NL na het virus’</a:t>
            </a:r>
            <a:endParaRPr lang="nl-NL" b="1" dirty="0"/>
          </a:p>
        </p:txBody>
      </p:sp>
      <p:sp>
        <p:nvSpPr>
          <p:cNvPr id="6" name="Tijdelijke aanduiding voor tekst 5"/>
          <p:cNvSpPr>
            <a:spLocks noGrp="1"/>
          </p:cNvSpPr>
          <p:nvPr>
            <p:ph type="body" sz="half" idx="2"/>
          </p:nvPr>
        </p:nvSpPr>
        <p:spPr>
          <a:xfrm>
            <a:off x="839788" y="1835393"/>
            <a:ext cx="5180012" cy="3955807"/>
          </a:xfrm>
        </p:spPr>
        <p:txBody>
          <a:bodyPr>
            <a:normAutofit/>
          </a:bodyPr>
          <a:lstStyle/>
          <a:p>
            <a:pPr marL="285750" indent="-285750">
              <a:lnSpc>
                <a:spcPct val="110000"/>
              </a:lnSpc>
              <a:buFont typeface="Wingdings" pitchFamily="2" charset="2"/>
              <a:buChar char="§"/>
            </a:pPr>
            <a:r>
              <a:rPr lang="nl-NL" b="1" dirty="0"/>
              <a:t>Drie </a:t>
            </a:r>
            <a:r>
              <a:rPr lang="nl-NL" b="1" i="1" dirty="0"/>
              <a:t>basisscenario’s</a:t>
            </a:r>
            <a:r>
              <a:rPr lang="nl-NL" b="1" dirty="0"/>
              <a:t>:</a:t>
            </a:r>
          </a:p>
          <a:p>
            <a:pPr marL="622300" lvl="1" indent="-342900">
              <a:lnSpc>
                <a:spcPct val="110000"/>
              </a:lnSpc>
              <a:spcBef>
                <a:spcPts val="400"/>
              </a:spcBef>
              <a:buClrTx/>
              <a:buFont typeface="+mj-lt"/>
              <a:buAutoNum type="arabicPeriod"/>
            </a:pPr>
            <a:r>
              <a:rPr lang="nl-NL" sz="1600" b="1" dirty="0"/>
              <a:t>Beheerst</a:t>
            </a:r>
            <a:r>
              <a:rPr lang="nl-NL" sz="1600" dirty="0"/>
              <a:t>: einde crisis na de zomer</a:t>
            </a:r>
          </a:p>
          <a:p>
            <a:pPr marL="622300" lvl="1" indent="-342900">
              <a:lnSpc>
                <a:spcPct val="110000"/>
              </a:lnSpc>
              <a:spcBef>
                <a:spcPts val="400"/>
              </a:spcBef>
              <a:buClrTx/>
              <a:buFont typeface="+mj-lt"/>
              <a:buAutoNum type="arabicPeriod"/>
            </a:pPr>
            <a:r>
              <a:rPr lang="nl-NL" sz="1600" b="1" dirty="0"/>
              <a:t>Versneld:</a:t>
            </a:r>
            <a:r>
              <a:rPr lang="nl-NL" sz="1600" dirty="0"/>
              <a:t> einde crisis voor de zomer</a:t>
            </a:r>
          </a:p>
          <a:p>
            <a:pPr marL="622300" lvl="1" indent="-342900">
              <a:lnSpc>
                <a:spcPct val="110000"/>
              </a:lnSpc>
              <a:spcBef>
                <a:spcPts val="400"/>
              </a:spcBef>
              <a:buClrTx/>
              <a:buFont typeface="+mj-lt"/>
              <a:buAutoNum type="arabicPeriod"/>
            </a:pPr>
            <a:r>
              <a:rPr lang="nl-NL" sz="1600" b="1" dirty="0"/>
              <a:t>Vertraagd</a:t>
            </a:r>
            <a:r>
              <a:rPr lang="nl-NL" sz="1600" dirty="0"/>
              <a:t>: einde crisis niet in 2021</a:t>
            </a:r>
          </a:p>
          <a:p>
            <a:pPr marL="285750" indent="-285750">
              <a:lnSpc>
                <a:spcPct val="110000"/>
              </a:lnSpc>
              <a:buFont typeface="Wingdings" pitchFamily="2" charset="2"/>
              <a:buChar char="§"/>
            </a:pPr>
            <a:r>
              <a:rPr lang="nl-NL" dirty="0"/>
              <a:t>In scenario 3 blijft het virus </a:t>
            </a:r>
            <a:r>
              <a:rPr lang="nl-NL" b="1" dirty="0"/>
              <a:t>epidemisch</a:t>
            </a:r>
            <a:r>
              <a:rPr lang="nl-NL" dirty="0"/>
              <a:t>. De mogelijke consequenties van dit scenario voor het beleid worden ambtelijk uitgewerkt.</a:t>
            </a:r>
          </a:p>
          <a:p>
            <a:pPr marL="285750" indent="-285750">
              <a:lnSpc>
                <a:spcPct val="110000"/>
              </a:lnSpc>
              <a:buFont typeface="Wingdings" pitchFamily="2" charset="2"/>
              <a:buChar char="§"/>
            </a:pPr>
            <a:r>
              <a:rPr lang="nl-NL" dirty="0"/>
              <a:t>Na de epidemische fase waarin volgens de routekaart wordt afgeschaald, volgt in scenario 1 en 2 de </a:t>
            </a:r>
            <a:r>
              <a:rPr lang="nl-NL" b="1" dirty="0"/>
              <a:t>endemische</a:t>
            </a:r>
            <a:r>
              <a:rPr lang="nl-NL" dirty="0"/>
              <a:t> fase: het virus is een gevestigde maar beheersbare infectieziekte geworden.</a:t>
            </a:r>
          </a:p>
        </p:txBody>
      </p:sp>
      <p:pic>
        <p:nvPicPr>
          <p:cNvPr id="5" name="Afbeelding 4"/>
          <p:cNvPicPr>
            <a:picLocks noChangeAspect="1"/>
          </p:cNvPicPr>
          <p:nvPr/>
        </p:nvPicPr>
        <p:blipFill>
          <a:blip r:embed="rId3"/>
          <a:stretch>
            <a:fillRect/>
          </a:stretch>
        </p:blipFill>
        <p:spPr>
          <a:xfrm>
            <a:off x="1" y="5688427"/>
            <a:ext cx="12192000" cy="1182859"/>
          </a:xfrm>
          <a:prstGeom prst="rect">
            <a:avLst/>
          </a:prstGeom>
        </p:spPr>
      </p:pic>
    </p:spTree>
    <p:extLst>
      <p:ext uri="{BB962C8B-B14F-4D97-AF65-F5344CB8AC3E}">
        <p14:creationId xmlns:p14="http://schemas.microsoft.com/office/powerpoint/2010/main" val="225916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2031" y="1784903"/>
            <a:ext cx="4317999" cy="3931927"/>
          </a:xfrm>
        </p:spPr>
        <p:txBody>
          <a:bodyPr>
            <a:normAutofit/>
          </a:bodyPr>
          <a:lstStyle/>
          <a:p>
            <a:endParaRPr lang="nl-NL" dirty="0"/>
          </a:p>
          <a:p>
            <a:endParaRPr lang="nl-NL" dirty="0"/>
          </a:p>
          <a:p>
            <a:endParaRPr lang="nl-NL" b="1" dirty="0"/>
          </a:p>
          <a:p>
            <a:endParaRPr lang="nl-NL" dirty="0"/>
          </a:p>
          <a:p>
            <a:endParaRPr lang="nl-NL" dirty="0"/>
          </a:p>
          <a:p>
            <a:endParaRPr lang="nl-NL" dirty="0"/>
          </a:p>
          <a:p>
            <a:endParaRPr lang="nl-NL" dirty="0"/>
          </a:p>
        </p:txBody>
      </p:sp>
      <p:sp>
        <p:nvSpPr>
          <p:cNvPr id="3" name="Titel 2"/>
          <p:cNvSpPr>
            <a:spLocks noGrp="1"/>
          </p:cNvSpPr>
          <p:nvPr>
            <p:ph type="title"/>
          </p:nvPr>
        </p:nvSpPr>
        <p:spPr>
          <a:xfrm>
            <a:off x="635000" y="332273"/>
            <a:ext cx="10923589" cy="948047"/>
          </a:xfrm>
        </p:spPr>
        <p:txBody>
          <a:bodyPr>
            <a:normAutofit/>
          </a:bodyPr>
          <a:lstStyle/>
          <a:p>
            <a:r>
              <a:rPr lang="nl-NL" sz="2800" b="1" dirty="0"/>
              <a:t>Het gesprek met de samenleving</a:t>
            </a:r>
          </a:p>
        </p:txBody>
      </p:sp>
      <p:sp>
        <p:nvSpPr>
          <p:cNvPr id="7" name="Tekstvak 6"/>
          <p:cNvSpPr txBox="1"/>
          <p:nvPr/>
        </p:nvSpPr>
        <p:spPr>
          <a:xfrm>
            <a:off x="7649566" y="1345882"/>
            <a:ext cx="3909023" cy="5102294"/>
          </a:xfrm>
          <a:prstGeom prst="rect">
            <a:avLst/>
          </a:prstGeom>
          <a:noFill/>
        </p:spPr>
        <p:txBody>
          <a:bodyPr wrap="square" rtlCol="0">
            <a:spAutoFit/>
          </a:bodyPr>
          <a:lstStyle/>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80 tafels </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600+ burgers</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40 bestuurders als host</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50 wetenschappers</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128 maatschappelijke organisaties / bedrijven</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2,7 miljoen mensen bereikt via </a:t>
            </a:r>
            <a:r>
              <a:rPr lang="nl-NL" sz="1800" kern="0" dirty="0" err="1">
                <a:solidFill>
                  <a:srgbClr val="000000"/>
                </a:solidFill>
                <a:latin typeface="Verdana"/>
              </a:rPr>
              <a:t>social</a:t>
            </a:r>
            <a:r>
              <a:rPr lang="nl-NL" sz="1800" kern="0" dirty="0">
                <a:solidFill>
                  <a:srgbClr val="000000"/>
                </a:solidFill>
                <a:latin typeface="Verdana"/>
              </a:rPr>
              <a:t> media</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Integrale terugkoppeling via website</a:t>
            </a:r>
          </a:p>
          <a:p>
            <a:pPr marL="316800" lvl="0" indent="-316800">
              <a:lnSpc>
                <a:spcPct val="110000"/>
              </a:lnSpc>
              <a:spcBef>
                <a:spcPts val="1200"/>
              </a:spcBef>
              <a:spcAft>
                <a:spcPts val="0"/>
              </a:spcAft>
              <a:buClr>
                <a:srgbClr val="01689B"/>
              </a:buClr>
              <a:buSzPct val="80000"/>
              <a:buFont typeface="Wingdings" pitchFamily="2" charset="2"/>
              <a:buChar char="§"/>
            </a:pPr>
            <a:r>
              <a:rPr lang="nl-NL" sz="1800" kern="0" dirty="0">
                <a:solidFill>
                  <a:srgbClr val="000000"/>
                </a:solidFill>
                <a:latin typeface="Verdana"/>
              </a:rPr>
              <a:t>Opbrengsten leveren input voor herstel- en vernieuwingsopgaven</a:t>
            </a:r>
            <a:endParaRPr lang="nl-NL" sz="1800"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556" y="1314479"/>
            <a:ext cx="7173010" cy="5073097"/>
          </a:xfrm>
          <a:prstGeom prst="rect">
            <a:avLst/>
          </a:prstGeom>
        </p:spPr>
      </p:pic>
    </p:spTree>
    <p:extLst>
      <p:ext uri="{BB962C8B-B14F-4D97-AF65-F5344CB8AC3E}">
        <p14:creationId xmlns:p14="http://schemas.microsoft.com/office/powerpoint/2010/main" val="16207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9949" y="2059522"/>
            <a:ext cx="10923589" cy="3628905"/>
          </a:xfrm>
        </p:spPr>
        <p:txBody>
          <a:bodyPr/>
          <a:lstStyle/>
          <a:p>
            <a:pPr marL="457200" indent="-457200">
              <a:lnSpc>
                <a:spcPct val="110000"/>
              </a:lnSpc>
              <a:buClr>
                <a:schemeClr val="tx1"/>
              </a:buClr>
              <a:buFont typeface="+mj-lt"/>
              <a:buAutoNum type="arabicPeriod"/>
            </a:pPr>
            <a:r>
              <a:rPr lang="nl-NL" sz="2000" dirty="0"/>
              <a:t>De samenleving is </a:t>
            </a:r>
            <a:r>
              <a:rPr lang="nl-NL" sz="2000" b="1" dirty="0"/>
              <a:t>veerkrachtig</a:t>
            </a:r>
            <a:r>
              <a:rPr lang="nl-NL" sz="2000" dirty="0"/>
              <a:t> </a:t>
            </a:r>
          </a:p>
          <a:p>
            <a:pPr marL="457200" indent="-457200">
              <a:lnSpc>
                <a:spcPct val="110000"/>
              </a:lnSpc>
              <a:buClr>
                <a:schemeClr val="tx1"/>
              </a:buClr>
              <a:buFont typeface="+mj-lt"/>
              <a:buAutoNum type="arabicPeriod"/>
            </a:pPr>
            <a:r>
              <a:rPr lang="nl-NL" sz="2000" dirty="0"/>
              <a:t>Directe </a:t>
            </a:r>
            <a:r>
              <a:rPr lang="nl-NL" sz="2000" b="1" dirty="0"/>
              <a:t>schade</a:t>
            </a:r>
            <a:r>
              <a:rPr lang="nl-NL" sz="2000" dirty="0"/>
              <a:t> COVID-19 is groot </a:t>
            </a:r>
          </a:p>
          <a:p>
            <a:pPr marL="457200" indent="-457200">
              <a:lnSpc>
                <a:spcPct val="110000"/>
              </a:lnSpc>
              <a:buClr>
                <a:schemeClr val="tx1"/>
              </a:buClr>
              <a:buFont typeface="+mj-lt"/>
              <a:buAutoNum type="arabicPeriod"/>
            </a:pPr>
            <a:r>
              <a:rPr lang="nl-NL" sz="2000" dirty="0"/>
              <a:t>Veranderende </a:t>
            </a:r>
            <a:r>
              <a:rPr lang="nl-NL" sz="2000" b="1" dirty="0"/>
              <a:t>waarden</a:t>
            </a:r>
            <a:r>
              <a:rPr lang="nl-NL" sz="2000" dirty="0"/>
              <a:t> in een nieuwe samenleving</a:t>
            </a:r>
          </a:p>
          <a:p>
            <a:pPr marL="457200" indent="-457200">
              <a:lnSpc>
                <a:spcPct val="110000"/>
              </a:lnSpc>
              <a:buClr>
                <a:schemeClr val="tx1"/>
              </a:buClr>
              <a:buFont typeface="+mj-lt"/>
              <a:buAutoNum type="arabicPeriod"/>
            </a:pPr>
            <a:r>
              <a:rPr lang="nl-NL" sz="2000" dirty="0"/>
              <a:t>De </a:t>
            </a:r>
            <a:r>
              <a:rPr lang="nl-NL" sz="2000" b="1" dirty="0"/>
              <a:t>online</a:t>
            </a:r>
            <a:r>
              <a:rPr lang="nl-NL" sz="2000" dirty="0"/>
              <a:t> (</a:t>
            </a:r>
            <a:r>
              <a:rPr lang="nl-NL" sz="2000" dirty="0" err="1"/>
              <a:t>blended</a:t>
            </a:r>
            <a:r>
              <a:rPr lang="nl-NL" sz="2000" dirty="0"/>
              <a:t>) samenleving zet door</a:t>
            </a:r>
          </a:p>
          <a:p>
            <a:pPr marL="457200" indent="-457200">
              <a:lnSpc>
                <a:spcPct val="110000"/>
              </a:lnSpc>
              <a:buClr>
                <a:schemeClr val="tx1"/>
              </a:buClr>
              <a:buFont typeface="+mj-lt"/>
              <a:buAutoNum type="arabicPeriod"/>
            </a:pPr>
            <a:r>
              <a:rPr lang="nl-NL" sz="2000" dirty="0"/>
              <a:t>Opgaven moeten </a:t>
            </a:r>
            <a:r>
              <a:rPr lang="nl-NL" sz="2000" b="1" dirty="0"/>
              <a:t>breed</a:t>
            </a:r>
            <a:r>
              <a:rPr lang="nl-NL" sz="2000" dirty="0"/>
              <a:t> opgepakt worden met een overheid die regisseert en </a:t>
            </a:r>
            <a:r>
              <a:rPr lang="nl-NL" sz="2000" b="1" dirty="0"/>
              <a:t>perspectief</a:t>
            </a:r>
            <a:r>
              <a:rPr lang="nl-NL" sz="2000" dirty="0"/>
              <a:t> biedt</a:t>
            </a:r>
          </a:p>
          <a:p>
            <a:pPr marL="457200" indent="-457200">
              <a:lnSpc>
                <a:spcPct val="110000"/>
              </a:lnSpc>
              <a:buClr>
                <a:schemeClr val="tx1"/>
              </a:buClr>
              <a:buFont typeface="+mj-lt"/>
              <a:buAutoNum type="arabicPeriod"/>
            </a:pPr>
            <a:r>
              <a:rPr lang="nl-NL" sz="2000" dirty="0"/>
              <a:t>De </a:t>
            </a:r>
            <a:r>
              <a:rPr lang="nl-NL" sz="2000" b="1" dirty="0"/>
              <a:t>dialoog</a:t>
            </a:r>
            <a:r>
              <a:rPr lang="nl-NL" sz="2000" dirty="0"/>
              <a:t> met samenleving is belangrijk, ook in de volgende fase </a:t>
            </a:r>
          </a:p>
          <a:p>
            <a:pPr lvl="1"/>
            <a:endParaRPr lang="nl-NL" dirty="0"/>
          </a:p>
        </p:txBody>
      </p:sp>
      <p:sp>
        <p:nvSpPr>
          <p:cNvPr id="3" name="Titel 2"/>
          <p:cNvSpPr>
            <a:spLocks noGrp="1"/>
          </p:cNvSpPr>
          <p:nvPr>
            <p:ph type="title"/>
          </p:nvPr>
        </p:nvSpPr>
        <p:spPr>
          <a:xfrm>
            <a:off x="635000" y="783677"/>
            <a:ext cx="11405394" cy="948047"/>
          </a:xfrm>
        </p:spPr>
        <p:txBody>
          <a:bodyPr>
            <a:normAutofit/>
          </a:bodyPr>
          <a:lstStyle/>
          <a:p>
            <a:r>
              <a:rPr lang="nl-NL" sz="2800" b="1" dirty="0"/>
              <a:t>Belangrijkste inzichten uit de dialogen</a:t>
            </a:r>
          </a:p>
        </p:txBody>
      </p:sp>
      <p:sp>
        <p:nvSpPr>
          <p:cNvPr id="4" name="Tijdelijke aanduiding voor voettekst 3"/>
          <p:cNvSpPr>
            <a:spLocks noGrp="1"/>
          </p:cNvSpPr>
          <p:nvPr>
            <p:ph type="ftr" sz="quarter" idx="11"/>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33623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5001" y="2209800"/>
            <a:ext cx="10923589" cy="3478628"/>
          </a:xfrm>
        </p:spPr>
        <p:txBody>
          <a:bodyPr>
            <a:normAutofit lnSpcReduction="10000"/>
          </a:bodyPr>
          <a:lstStyle/>
          <a:p>
            <a:pPr marL="0" indent="0">
              <a:lnSpc>
                <a:spcPct val="110000"/>
              </a:lnSpc>
              <a:buNone/>
            </a:pPr>
            <a:r>
              <a:rPr lang="nl-NL" sz="2200" dirty="0"/>
              <a:t>Corona heeft de samenleving hard geraakt, maar ook de </a:t>
            </a:r>
            <a:r>
              <a:rPr lang="nl-NL" sz="2200" b="1" dirty="0"/>
              <a:t>veerkracht</a:t>
            </a:r>
            <a:r>
              <a:rPr lang="nl-NL" sz="2200" dirty="0"/>
              <a:t> getoond. Mensen passen zich aan nieuwe omstandigheden aan, vernieuwen en innoveren. Deze veerkracht speelt ook ná de pandemie een grote rol.</a:t>
            </a:r>
          </a:p>
          <a:p>
            <a:pPr marL="0" indent="0">
              <a:lnSpc>
                <a:spcPct val="110000"/>
              </a:lnSpc>
              <a:spcBef>
                <a:spcPts val="400"/>
              </a:spcBef>
              <a:buNone/>
            </a:pPr>
            <a:endParaRPr lang="nl-NL" sz="800" dirty="0"/>
          </a:p>
          <a:p>
            <a:pPr>
              <a:lnSpc>
                <a:spcPct val="120000"/>
              </a:lnSpc>
              <a:buFont typeface="Wingdings" pitchFamily="2" charset="2"/>
              <a:buChar char="§"/>
            </a:pPr>
            <a:r>
              <a:rPr lang="nl-NL" sz="1800" i="1" dirty="0">
                <a:solidFill>
                  <a:schemeClr val="accent1">
                    <a:lumMod val="75000"/>
                  </a:schemeClr>
                </a:solidFill>
                <a:latin typeface="Calibri" panose="020F0502020204030204" pitchFamily="34" charset="0"/>
                <a:cs typeface="Calibri" panose="020F0502020204030204" pitchFamily="34" charset="0"/>
              </a:rPr>
              <a:t>‘Ik wist eerst niet goed hoe ik theater moest organiseren als je elkaar niet kunt zien. In een paar dagen heb ik bedacht hoe ik de theaterlessen digitaal kon geven. Ik werd flink </a:t>
            </a:r>
            <a:r>
              <a:rPr lang="nl-NL" sz="1800" b="1" i="1" dirty="0">
                <a:solidFill>
                  <a:schemeClr val="accent1">
                    <a:lumMod val="75000"/>
                  </a:schemeClr>
                </a:solidFill>
                <a:latin typeface="Calibri" panose="020F0502020204030204" pitchFamily="34" charset="0"/>
                <a:cs typeface="Calibri" panose="020F0502020204030204" pitchFamily="34" charset="0"/>
              </a:rPr>
              <a:t>uitgedaagd</a:t>
            </a:r>
            <a:r>
              <a:rPr lang="nl-NL" sz="1800" i="1" dirty="0">
                <a:solidFill>
                  <a:schemeClr val="accent1">
                    <a:lumMod val="75000"/>
                  </a:schemeClr>
                </a:solidFill>
                <a:latin typeface="Calibri" panose="020F0502020204030204" pitchFamily="34" charset="0"/>
                <a:cs typeface="Calibri" panose="020F0502020204030204" pitchFamily="34" charset="0"/>
              </a:rPr>
              <a:t> in mijn creativiteit.’ - </a:t>
            </a:r>
            <a:r>
              <a:rPr lang="nl-NL" sz="1800" dirty="0">
                <a:solidFill>
                  <a:schemeClr val="accent1">
                    <a:lumMod val="75000"/>
                  </a:schemeClr>
                </a:solidFill>
                <a:latin typeface="Calibri" panose="020F0502020204030204" pitchFamily="34" charset="0"/>
                <a:cs typeface="Calibri" panose="020F0502020204030204" pitchFamily="34" charset="0"/>
              </a:rPr>
              <a:t>Theaterdocent</a:t>
            </a:r>
          </a:p>
          <a:p>
            <a:pPr>
              <a:lnSpc>
                <a:spcPct val="120000"/>
              </a:lnSpc>
              <a:buFont typeface="Wingdings" pitchFamily="2" charset="2"/>
              <a:buChar char="§"/>
            </a:pPr>
            <a:r>
              <a:rPr lang="nl-NL" sz="1800" i="1" dirty="0">
                <a:solidFill>
                  <a:schemeClr val="accent1">
                    <a:lumMod val="75000"/>
                  </a:schemeClr>
                </a:solidFill>
                <a:latin typeface="Calibri" panose="020F0502020204030204" pitchFamily="34" charset="0"/>
                <a:cs typeface="Calibri" panose="020F0502020204030204" pitchFamily="34" charset="0"/>
              </a:rPr>
              <a:t>“Inwoners kunnen zelf beginnen met wat zij denken dat nodig is om de onderlinge verbondenheid te versterken. Maar de overheid kan dat wel ondersteunen. Laat het </a:t>
            </a:r>
            <a:r>
              <a:rPr lang="nl-NL" sz="1800" b="1" i="1" dirty="0">
                <a:solidFill>
                  <a:schemeClr val="accent1">
                    <a:lumMod val="75000"/>
                  </a:schemeClr>
                </a:solidFill>
                <a:latin typeface="Calibri" panose="020F0502020204030204" pitchFamily="34" charset="0"/>
                <a:cs typeface="Calibri" panose="020F0502020204030204" pitchFamily="34" charset="0"/>
              </a:rPr>
              <a:t>vanuit burgers beginnen</a:t>
            </a:r>
            <a:r>
              <a:rPr lang="nl-NL" sz="1800" i="1" dirty="0">
                <a:solidFill>
                  <a:schemeClr val="accent1">
                    <a:lumMod val="75000"/>
                  </a:schemeClr>
                </a:solidFill>
                <a:latin typeface="Calibri" panose="020F0502020204030204" pitchFamily="34" charset="0"/>
                <a:cs typeface="Calibri" panose="020F0502020204030204" pitchFamily="34" charset="0"/>
              </a:rPr>
              <a:t>. Zij weten wat er speelt en nodig is.” - </a:t>
            </a:r>
            <a:r>
              <a:rPr lang="nl-NL" sz="1800" dirty="0">
                <a:solidFill>
                  <a:schemeClr val="accent1">
                    <a:lumMod val="75000"/>
                  </a:schemeClr>
                </a:solidFill>
                <a:latin typeface="Calibri" panose="020F0502020204030204" pitchFamily="34" charset="0"/>
                <a:cs typeface="Calibri" panose="020F0502020204030204" pitchFamily="34" charset="0"/>
              </a:rPr>
              <a:t>Deelnemers themadialoog ‘samen leven’</a:t>
            </a:r>
          </a:p>
        </p:txBody>
      </p:sp>
      <p:sp>
        <p:nvSpPr>
          <p:cNvPr id="3" name="Titel 2"/>
          <p:cNvSpPr>
            <a:spLocks noGrp="1"/>
          </p:cNvSpPr>
          <p:nvPr>
            <p:ph type="title"/>
          </p:nvPr>
        </p:nvSpPr>
        <p:spPr/>
        <p:txBody>
          <a:bodyPr>
            <a:normAutofit/>
          </a:bodyPr>
          <a:lstStyle/>
          <a:p>
            <a:r>
              <a:rPr lang="nl-NL" sz="2800" b="1" dirty="0">
                <a:solidFill>
                  <a:schemeClr val="accent4"/>
                </a:solidFill>
              </a:rPr>
              <a:t>1. De samenleving is veerkrachtig </a:t>
            </a:r>
          </a:p>
        </p:txBody>
      </p:sp>
      <p:sp>
        <p:nvSpPr>
          <p:cNvPr id="4" name="Tijdelijke aanduiding voor voettekst 3"/>
          <p:cNvSpPr>
            <a:spLocks noGrp="1"/>
          </p:cNvSpPr>
          <p:nvPr>
            <p:ph type="ftr" sz="quarter" idx="11"/>
          </p:nvPr>
        </p:nvSpPr>
        <p:spPr/>
        <p:txBody>
          <a:bodyPr/>
          <a:lstStyle/>
          <a:p>
            <a:endParaRPr lang="nl-NL" dirty="0"/>
          </a:p>
        </p:txBody>
      </p:sp>
      <p:pic>
        <p:nvPicPr>
          <p:cNvPr id="6" name="Afbeelding 5"/>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245694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5001" y="2438400"/>
            <a:ext cx="10923589" cy="3783013"/>
          </a:xfrm>
        </p:spPr>
        <p:txBody>
          <a:bodyPr>
            <a:normAutofit/>
          </a:bodyPr>
          <a:lstStyle/>
          <a:p>
            <a:pPr>
              <a:lnSpc>
                <a:spcPct val="110000"/>
              </a:lnSpc>
              <a:buFont typeface="Wingdings" pitchFamily="2" charset="2"/>
              <a:buChar char="§"/>
            </a:pPr>
            <a:r>
              <a:rPr lang="nl-NL" sz="2000" dirty="0"/>
              <a:t>Er moet veel </a:t>
            </a:r>
            <a:r>
              <a:rPr lang="nl-NL" sz="2000" b="1" dirty="0"/>
              <a:t>ingehaald</a:t>
            </a:r>
            <a:r>
              <a:rPr lang="nl-NL" sz="2000" dirty="0"/>
              <a:t> worden: o.a. emotioneel afscheid na overlijden, onderwijs, zorg, bruiloften, echtscheidingen en vakanties.</a:t>
            </a:r>
          </a:p>
          <a:p>
            <a:pPr>
              <a:lnSpc>
                <a:spcPct val="110000"/>
              </a:lnSpc>
              <a:buFont typeface="Wingdings" pitchFamily="2" charset="2"/>
              <a:buChar char="§"/>
            </a:pPr>
            <a:r>
              <a:rPr lang="nl-NL" sz="2000" dirty="0"/>
              <a:t>Economische </a:t>
            </a:r>
            <a:r>
              <a:rPr lang="nl-NL" sz="2000" b="1" dirty="0"/>
              <a:t>schade en achterstanden </a:t>
            </a:r>
            <a:r>
              <a:rPr lang="nl-NL" sz="2000" dirty="0"/>
              <a:t>in de reguliere zorg en het onderwijs komen in de dialoog aan bod. Daar verwacht men overheids-inzet</a:t>
            </a:r>
          </a:p>
          <a:p>
            <a:pPr>
              <a:lnSpc>
                <a:spcPct val="110000"/>
              </a:lnSpc>
              <a:buFont typeface="Wingdings" pitchFamily="2" charset="2"/>
              <a:buChar char="§"/>
            </a:pPr>
            <a:r>
              <a:rPr lang="nl-NL" sz="2000" dirty="0"/>
              <a:t>Meeste aandacht is er voor de </a:t>
            </a:r>
            <a:r>
              <a:rPr lang="nl-NL" sz="2000" b="1" dirty="0"/>
              <a:t>mentale en sociale dimensie van de crisis</a:t>
            </a:r>
            <a:r>
              <a:rPr lang="nl-NL" sz="2000" dirty="0"/>
              <a:t>: sommigen zijn harder door de crisis geraakt dan anderen. Woorden als ‘winnaars en verliezers’ en ‘persoonlijk leed’ komen voorbij.</a:t>
            </a:r>
          </a:p>
          <a:p>
            <a:endParaRPr lang="nl-NL" dirty="0"/>
          </a:p>
        </p:txBody>
      </p:sp>
      <p:sp>
        <p:nvSpPr>
          <p:cNvPr id="3" name="Titel 2"/>
          <p:cNvSpPr>
            <a:spLocks noGrp="1"/>
          </p:cNvSpPr>
          <p:nvPr>
            <p:ph type="title"/>
          </p:nvPr>
        </p:nvSpPr>
        <p:spPr>
          <a:xfrm>
            <a:off x="635001" y="1052513"/>
            <a:ext cx="11328399" cy="948047"/>
          </a:xfrm>
        </p:spPr>
        <p:txBody>
          <a:bodyPr>
            <a:normAutofit/>
          </a:bodyPr>
          <a:lstStyle/>
          <a:p>
            <a:r>
              <a:rPr lang="nl-NL" sz="2800" b="1" dirty="0">
                <a:solidFill>
                  <a:schemeClr val="accent4"/>
                </a:solidFill>
              </a:rPr>
              <a:t>2. Directe schade COVID-19 is groot </a:t>
            </a:r>
          </a:p>
        </p:txBody>
      </p:sp>
      <p:sp>
        <p:nvSpPr>
          <p:cNvPr id="4" name="Tijdelijke aanduiding voor voettekst 3"/>
          <p:cNvSpPr>
            <a:spLocks noGrp="1"/>
          </p:cNvSpPr>
          <p:nvPr>
            <p:ph type="ftr" sz="quarter" idx="11"/>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411478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5001" y="1720975"/>
            <a:ext cx="10923589" cy="4621213"/>
          </a:xfrm>
        </p:spPr>
        <p:txBody>
          <a:bodyPr>
            <a:noAutofit/>
          </a:bodyPr>
          <a:lstStyle/>
          <a:p>
            <a:pPr marL="0" indent="0">
              <a:lnSpc>
                <a:spcPct val="130000"/>
              </a:lnSpc>
              <a:buNone/>
            </a:pPr>
            <a:r>
              <a:rPr lang="nl-NL" sz="2000" dirty="0"/>
              <a:t>Een </a:t>
            </a:r>
            <a:r>
              <a:rPr lang="nl-NL" sz="2000" b="1" dirty="0"/>
              <a:t>veranderende arbeidsmarkt </a:t>
            </a:r>
            <a:r>
              <a:rPr lang="nl-NL" sz="2000" dirty="0"/>
              <a:t>creëert onzekerheid</a:t>
            </a:r>
          </a:p>
          <a:p>
            <a:pPr>
              <a:lnSpc>
                <a:spcPct val="110000"/>
              </a:lnSpc>
              <a:buFont typeface="Wingdings" pitchFamily="2" charset="2"/>
              <a:buChar char="§"/>
            </a:pPr>
            <a:r>
              <a:rPr lang="nl-NL" sz="1600" i="1" dirty="0">
                <a:solidFill>
                  <a:schemeClr val="accent1">
                    <a:lumMod val="75000"/>
                  </a:schemeClr>
                </a:solidFill>
                <a:latin typeface="Calibri" panose="020F0502020204030204" pitchFamily="34" charset="0"/>
                <a:cs typeface="Calibri" panose="020F0502020204030204" pitchFamily="34" charset="0"/>
              </a:rPr>
              <a:t>‘Als je nu studeert in een sector waarin straks misschien geen werk meer is, dan doet dat iets met je </a:t>
            </a:r>
            <a:r>
              <a:rPr lang="nl-NL" sz="1600" b="1" i="1" dirty="0">
                <a:solidFill>
                  <a:schemeClr val="accent1">
                    <a:lumMod val="75000"/>
                  </a:schemeClr>
                </a:solidFill>
                <a:latin typeface="Calibri" panose="020F0502020204030204" pitchFamily="34" charset="0"/>
                <a:cs typeface="Calibri" panose="020F0502020204030204" pitchFamily="34" charset="0"/>
              </a:rPr>
              <a:t>motivatie</a:t>
            </a:r>
            <a:r>
              <a:rPr lang="nl-NL" sz="1600" i="1" dirty="0">
                <a:solidFill>
                  <a:schemeClr val="accent1">
                    <a:lumMod val="75000"/>
                  </a:schemeClr>
                </a:solidFill>
                <a:latin typeface="Calibri" panose="020F0502020204030204" pitchFamily="34" charset="0"/>
                <a:cs typeface="Calibri" panose="020F0502020204030204" pitchFamily="34" charset="0"/>
              </a:rPr>
              <a:t>. Doorgaan is heel lastig op dit moment.’ - </a:t>
            </a:r>
            <a:r>
              <a:rPr lang="nl-NL" sz="1600" dirty="0">
                <a:solidFill>
                  <a:schemeClr val="accent1">
                    <a:lumMod val="75000"/>
                  </a:schemeClr>
                </a:solidFill>
                <a:latin typeface="Calibri" panose="020F0502020204030204" pitchFamily="34" charset="0"/>
                <a:cs typeface="Calibri" panose="020F0502020204030204" pitchFamily="34" charset="0"/>
              </a:rPr>
              <a:t>Loopbaancoach</a:t>
            </a:r>
          </a:p>
          <a:p>
            <a:pPr marL="0" indent="0">
              <a:lnSpc>
                <a:spcPct val="130000"/>
              </a:lnSpc>
              <a:buNone/>
            </a:pPr>
            <a:r>
              <a:rPr lang="nl-NL" sz="2000" dirty="0">
                <a:solidFill>
                  <a:srgbClr val="000000"/>
                </a:solidFill>
              </a:rPr>
              <a:t>Mensen </a:t>
            </a:r>
            <a:r>
              <a:rPr lang="nl-NL" sz="2000" b="1" dirty="0"/>
              <a:t>lopen</a:t>
            </a:r>
            <a:r>
              <a:rPr lang="nl-NL" sz="2000" dirty="0">
                <a:solidFill>
                  <a:srgbClr val="000000"/>
                </a:solidFill>
              </a:rPr>
              <a:t> </a:t>
            </a:r>
            <a:r>
              <a:rPr lang="nl-NL" sz="2000" b="1" dirty="0">
                <a:solidFill>
                  <a:srgbClr val="000000"/>
                </a:solidFill>
              </a:rPr>
              <a:t>achterstanden op</a:t>
            </a:r>
            <a:r>
              <a:rPr lang="nl-NL" sz="2000" dirty="0">
                <a:solidFill>
                  <a:srgbClr val="000000"/>
                </a:solidFill>
              </a:rPr>
              <a:t> of </a:t>
            </a:r>
            <a:r>
              <a:rPr lang="nl-NL" sz="2000" b="1" dirty="0">
                <a:solidFill>
                  <a:srgbClr val="000000"/>
                </a:solidFill>
              </a:rPr>
              <a:t>vallen uit</a:t>
            </a:r>
          </a:p>
          <a:p>
            <a:pPr>
              <a:lnSpc>
                <a:spcPct val="110000"/>
              </a:lnSpc>
              <a:buFont typeface="Wingdings" pitchFamily="2" charset="2"/>
              <a:buChar char="§"/>
            </a:pPr>
            <a:r>
              <a:rPr lang="nl-NL" sz="1600" b="1" i="1" dirty="0">
                <a:solidFill>
                  <a:schemeClr val="accent1">
                    <a:lumMod val="75000"/>
                  </a:schemeClr>
                </a:solidFill>
                <a:latin typeface="Calibri" panose="020F0502020204030204" pitchFamily="34" charset="0"/>
                <a:cs typeface="Calibri" panose="020F0502020204030204" pitchFamily="34" charset="0"/>
              </a:rPr>
              <a:t>‘</a:t>
            </a:r>
            <a:r>
              <a:rPr lang="nl-NL" sz="1600" i="1" dirty="0">
                <a:solidFill>
                  <a:schemeClr val="accent1">
                    <a:lumMod val="75000"/>
                  </a:schemeClr>
                </a:solidFill>
                <a:latin typeface="Calibri" panose="020F0502020204030204" pitchFamily="34" charset="0"/>
                <a:cs typeface="Calibri" panose="020F0502020204030204" pitchFamily="34" charset="0"/>
              </a:rPr>
              <a:t>Ik denk dat corona de verschillen in onze maatschappij extra naar boven haalt. Op allerlei vlakken. De meest </a:t>
            </a:r>
            <a:r>
              <a:rPr lang="nl-NL" sz="1600" b="1" i="1" dirty="0">
                <a:solidFill>
                  <a:schemeClr val="accent1">
                    <a:lumMod val="75000"/>
                  </a:schemeClr>
                </a:solidFill>
                <a:latin typeface="Calibri" panose="020F0502020204030204" pitchFamily="34" charset="0"/>
                <a:cs typeface="Calibri" panose="020F0502020204030204" pitchFamily="34" charset="0"/>
              </a:rPr>
              <a:t>kwetsbare mensen worden nog kwetsbaarder</a:t>
            </a:r>
            <a:r>
              <a:rPr lang="nl-NL" sz="1600" i="1" dirty="0">
                <a:solidFill>
                  <a:schemeClr val="accent1">
                    <a:lumMod val="75000"/>
                  </a:schemeClr>
                </a:solidFill>
                <a:latin typeface="Calibri" panose="020F0502020204030204" pitchFamily="34" charset="0"/>
                <a:cs typeface="Calibri" panose="020F0502020204030204" pitchFamily="34" charset="0"/>
              </a:rPr>
              <a:t>. De jongeren worden ook behoorlijk aangepakt ... Ik hoop heel erg dat die ongelijkwaardigheid niet weggemoffeld wordt, maar zichtbaar blijft zodat we er wat </a:t>
            </a:r>
            <a:r>
              <a:rPr lang="nl-NL" sz="1600" b="1" i="1" dirty="0">
                <a:solidFill>
                  <a:schemeClr val="accent1">
                    <a:lumMod val="75000"/>
                  </a:schemeClr>
                </a:solidFill>
                <a:latin typeface="Calibri" panose="020F0502020204030204" pitchFamily="34" charset="0"/>
                <a:cs typeface="Calibri" panose="020F0502020204030204" pitchFamily="34" charset="0"/>
              </a:rPr>
              <a:t>mee kunnen doen</a:t>
            </a:r>
            <a:r>
              <a:rPr lang="nl-NL" sz="1600" i="1" dirty="0">
                <a:solidFill>
                  <a:schemeClr val="accent1">
                    <a:lumMod val="75000"/>
                  </a:schemeClr>
                </a:solidFill>
                <a:latin typeface="Calibri" panose="020F0502020204030204" pitchFamily="34" charset="0"/>
                <a:cs typeface="Calibri" panose="020F0502020204030204" pitchFamily="34" charset="0"/>
              </a:rPr>
              <a:t>.” - </a:t>
            </a:r>
            <a:r>
              <a:rPr lang="nl-NL" sz="1600" dirty="0">
                <a:solidFill>
                  <a:schemeClr val="accent1">
                    <a:lumMod val="75000"/>
                  </a:schemeClr>
                </a:solidFill>
                <a:latin typeface="Calibri" panose="020F0502020204030204" pitchFamily="34" charset="0"/>
                <a:cs typeface="Calibri" panose="020F0502020204030204" pitchFamily="34" charset="0"/>
              </a:rPr>
              <a:t>Schrijver en coach</a:t>
            </a:r>
          </a:p>
          <a:p>
            <a:pPr>
              <a:lnSpc>
                <a:spcPct val="110000"/>
              </a:lnSpc>
              <a:buFont typeface="Wingdings" pitchFamily="2" charset="2"/>
              <a:buChar char="§"/>
            </a:pPr>
            <a:r>
              <a:rPr lang="nl-NL" sz="1600" i="1" dirty="0">
                <a:solidFill>
                  <a:schemeClr val="accent1">
                    <a:lumMod val="75000"/>
                  </a:schemeClr>
                </a:solidFill>
                <a:latin typeface="Calibri" panose="020F0502020204030204" pitchFamily="34" charset="0"/>
                <a:cs typeface="Calibri" panose="020F0502020204030204" pitchFamily="34" charset="0"/>
              </a:rPr>
              <a:t>'Wij hebben een soort leer-werktraject voor mensen met afstand tot de arbeidsmarkt. Dat kan helaas niet in deze tijd. Juist voor deze doelgroep, bijvoorbeeld mensen met een taalachterstand, heb je echt het </a:t>
            </a:r>
            <a:r>
              <a:rPr lang="nl-NL" sz="1600" b="1" i="1" dirty="0">
                <a:solidFill>
                  <a:schemeClr val="accent1">
                    <a:lumMod val="75000"/>
                  </a:schemeClr>
                </a:solidFill>
                <a:latin typeface="Calibri" panose="020F0502020204030204" pitchFamily="34" charset="0"/>
                <a:cs typeface="Calibri" panose="020F0502020204030204" pitchFamily="34" charset="0"/>
              </a:rPr>
              <a:t>menselijk contact </a:t>
            </a:r>
            <a:r>
              <a:rPr lang="nl-NL" sz="1600" i="1" dirty="0">
                <a:solidFill>
                  <a:schemeClr val="accent1">
                    <a:lumMod val="75000"/>
                  </a:schemeClr>
                </a:solidFill>
                <a:latin typeface="Calibri" panose="020F0502020204030204" pitchFamily="34" charset="0"/>
                <a:cs typeface="Calibri" panose="020F0502020204030204" pitchFamily="34" charset="0"/>
              </a:rPr>
              <a:t>nodig.’ - </a:t>
            </a:r>
            <a:r>
              <a:rPr lang="nl-NL" sz="1600" dirty="0">
                <a:solidFill>
                  <a:schemeClr val="accent1">
                    <a:lumMod val="75000"/>
                  </a:schemeClr>
                </a:solidFill>
                <a:latin typeface="Calibri" panose="020F0502020204030204" pitchFamily="34" charset="0"/>
                <a:cs typeface="Calibri" panose="020F0502020204030204" pitchFamily="34" charset="0"/>
              </a:rPr>
              <a:t>Ondernemer</a:t>
            </a:r>
          </a:p>
          <a:p>
            <a:pPr>
              <a:lnSpc>
                <a:spcPct val="110000"/>
              </a:lnSpc>
              <a:buFont typeface="Wingdings" pitchFamily="2" charset="2"/>
              <a:buChar char="§"/>
            </a:pPr>
            <a:r>
              <a:rPr lang="nl-NL" sz="1600" i="1" dirty="0">
                <a:solidFill>
                  <a:schemeClr val="accent1">
                    <a:lumMod val="75000"/>
                  </a:schemeClr>
                </a:solidFill>
                <a:latin typeface="Calibri" panose="020F0502020204030204" pitchFamily="34" charset="0"/>
                <a:cs typeface="Calibri" panose="020F0502020204030204" pitchFamily="34" charset="0"/>
              </a:rPr>
              <a:t>‘Ik ben net </a:t>
            </a:r>
            <a:r>
              <a:rPr lang="nl-NL" sz="1600" b="1" i="1" dirty="0">
                <a:solidFill>
                  <a:schemeClr val="accent1">
                    <a:lumMod val="75000"/>
                  </a:schemeClr>
                </a:solidFill>
                <a:latin typeface="Calibri" panose="020F0502020204030204" pitchFamily="34" charset="0"/>
                <a:cs typeface="Calibri" panose="020F0502020204030204" pitchFamily="34" charset="0"/>
              </a:rPr>
              <a:t>na de maatregelen depressief </a:t>
            </a:r>
            <a:r>
              <a:rPr lang="nl-NL" sz="1600" i="1" dirty="0">
                <a:solidFill>
                  <a:schemeClr val="accent1">
                    <a:lumMod val="75000"/>
                  </a:schemeClr>
                </a:solidFill>
                <a:latin typeface="Calibri" panose="020F0502020204030204" pitchFamily="34" charset="0"/>
                <a:cs typeface="Calibri" panose="020F0502020204030204" pitchFamily="34" charset="0"/>
              </a:rPr>
              <a:t>geworden. Dat heeft te maken met het missen van de sociale contacten, dat de studie niet meer lukt omdat het achter je scherm is, omdat ik niet meer naar de scouting kan. En ook omdat ik bang word van alles wat gebeurt: dat er veel ingeperkt wordt en dat de overheid de macht heeft om alles uit te stellen en te verlengen. Ik word daar bang van...’ - </a:t>
            </a:r>
            <a:r>
              <a:rPr lang="nl-NL" sz="1600" dirty="0">
                <a:solidFill>
                  <a:schemeClr val="accent1">
                    <a:lumMod val="75000"/>
                  </a:schemeClr>
                </a:solidFill>
                <a:latin typeface="Calibri" panose="020F0502020204030204" pitchFamily="34" charset="0"/>
                <a:cs typeface="Calibri" panose="020F0502020204030204" pitchFamily="34" charset="0"/>
              </a:rPr>
              <a:t>Student</a:t>
            </a:r>
          </a:p>
        </p:txBody>
      </p:sp>
      <p:sp>
        <p:nvSpPr>
          <p:cNvPr id="3" name="Titel 2"/>
          <p:cNvSpPr>
            <a:spLocks noGrp="1"/>
          </p:cNvSpPr>
          <p:nvPr>
            <p:ph type="title"/>
          </p:nvPr>
        </p:nvSpPr>
        <p:spPr>
          <a:xfrm>
            <a:off x="635001" y="515812"/>
            <a:ext cx="9499599" cy="948047"/>
          </a:xfrm>
        </p:spPr>
        <p:txBody>
          <a:bodyPr>
            <a:normAutofit/>
          </a:bodyPr>
          <a:lstStyle/>
          <a:p>
            <a:r>
              <a:rPr lang="nl-NL" sz="2600" b="1" dirty="0"/>
              <a:t>Meer zorgen om ‘verliezers’ in de samenleving</a:t>
            </a:r>
          </a:p>
        </p:txBody>
      </p:sp>
      <p:pic>
        <p:nvPicPr>
          <p:cNvPr id="9" name="Afbeelding 8">
            <a:extLst>
              <a:ext uri="{FF2B5EF4-FFF2-40B4-BE49-F238E27FC236}">
                <a16:creationId xmlns:a16="http://schemas.microsoft.com/office/drawing/2014/main" id="{72C6C10C-F3EA-D345-A6D0-837479EC25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19764" y="190807"/>
            <a:ext cx="1905000" cy="1331603"/>
          </a:xfrm>
          <a:prstGeom prst="rect">
            <a:avLst/>
          </a:prstGeom>
        </p:spPr>
      </p:pic>
      <p:sp>
        <p:nvSpPr>
          <p:cNvPr id="10" name="Tekstvak 9">
            <a:extLst>
              <a:ext uri="{FF2B5EF4-FFF2-40B4-BE49-F238E27FC236}">
                <a16:creationId xmlns:a16="http://schemas.microsoft.com/office/drawing/2014/main" id="{F59AC863-FCBC-914D-A300-867E7732F9B4}"/>
              </a:ext>
            </a:extLst>
          </p:cNvPr>
          <p:cNvSpPr txBox="1"/>
          <p:nvPr/>
        </p:nvSpPr>
        <p:spPr>
          <a:xfrm>
            <a:off x="10058400" y="1558031"/>
            <a:ext cx="2743200" cy="461665"/>
          </a:xfrm>
          <a:prstGeom prst="rect">
            <a:avLst/>
          </a:prstGeom>
          <a:noFill/>
        </p:spPr>
        <p:txBody>
          <a:bodyPr wrap="square" rtlCol="0">
            <a:spAutoFit/>
          </a:bodyPr>
          <a:lstStyle/>
          <a:p>
            <a:r>
              <a:rPr lang="nl-NL" sz="1200" b="1" dirty="0" err="1"/>
              <a:t>Pom</a:t>
            </a:r>
            <a:r>
              <a:rPr lang="nl-NL" sz="1200" b="1" dirty="0"/>
              <a:t> Arnold - </a:t>
            </a:r>
          </a:p>
          <a:p>
            <a:r>
              <a:rPr lang="nl-NL" sz="1200" b="1" dirty="0"/>
              <a:t>deelnemer</a:t>
            </a:r>
          </a:p>
        </p:txBody>
      </p:sp>
    </p:spTree>
    <p:extLst>
      <p:ext uri="{BB962C8B-B14F-4D97-AF65-F5344CB8AC3E}">
        <p14:creationId xmlns:p14="http://schemas.microsoft.com/office/powerpoint/2010/main" val="191347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626979" y="2133600"/>
            <a:ext cx="10923589" cy="3962400"/>
          </a:xfrm>
        </p:spPr>
        <p:txBody>
          <a:bodyPr>
            <a:normAutofit/>
          </a:bodyPr>
          <a:lstStyle/>
          <a:p>
            <a:pPr marL="0" indent="0">
              <a:lnSpc>
                <a:spcPct val="110000"/>
              </a:lnSpc>
              <a:buNone/>
            </a:pPr>
            <a:r>
              <a:rPr lang="nl-NL" sz="2000" dirty="0"/>
              <a:t>Uit de dialogen wordt duidelijk dat de crisis mensen laat reflecteren op </a:t>
            </a:r>
            <a:r>
              <a:rPr lang="nl-NL" sz="2000" b="1" dirty="0"/>
              <a:t>wat écht belangrijk </a:t>
            </a:r>
            <a:r>
              <a:rPr lang="nl-NL" sz="2000" dirty="0"/>
              <a:t>is. Een grotere waardering voor de (directe) leefomgeving, een bewustere gezondere levenshouding, rust en een groter gevoel van solidariteit richting de medemens – zeker zij die het zwaar hebben.</a:t>
            </a:r>
          </a:p>
          <a:p>
            <a:pPr marL="0" indent="0">
              <a:lnSpc>
                <a:spcPct val="110000"/>
              </a:lnSpc>
              <a:buNone/>
            </a:pPr>
            <a:endParaRPr lang="nl-NL" sz="800" dirty="0"/>
          </a:p>
          <a:p>
            <a:pPr>
              <a:lnSpc>
                <a:spcPct val="110000"/>
              </a:lnSpc>
              <a:spcBef>
                <a:spcPts val="0"/>
              </a:spcBef>
              <a:buFont typeface="Wingdings" pitchFamily="2" charset="2"/>
              <a:buChar char="§"/>
            </a:pPr>
            <a:r>
              <a:rPr lang="nl-NL" sz="1800" i="1" dirty="0">
                <a:solidFill>
                  <a:schemeClr val="accent1">
                    <a:lumMod val="75000"/>
                  </a:schemeClr>
                </a:solidFill>
                <a:latin typeface="Calibri" panose="020F0502020204030204" pitchFamily="34" charset="0"/>
                <a:cs typeface="Calibri" panose="020F0502020204030204" pitchFamily="34" charset="0"/>
              </a:rPr>
              <a:t>‘Ik heb een jong gezin en een drukke baan. Ik zat voor corona in een ratrace, waar ik in maart ineens uit viel. Alles was stil en rustig en ik dacht: en nu? Van haasten naar onthaasten is wat er in het begin gebeurde en ik moest eraan wennen. Nu waardeer ik het wel en neem ik meer tijd voor alles. Ik ga rustig naar school, ik kom weer rustig thuis en log in. Tijdens de middag kan ik het eten alvast voorbereiden. Deze voordelen zou ik vast willen houden na de corona crisis.’ </a:t>
            </a:r>
            <a:r>
              <a:rPr lang="nl-NL" sz="1800" dirty="0">
                <a:solidFill>
                  <a:schemeClr val="accent1">
                    <a:lumMod val="75000"/>
                  </a:schemeClr>
                </a:solidFill>
                <a:latin typeface="Calibri" panose="020F0502020204030204" pitchFamily="34" charset="0"/>
                <a:cs typeface="Calibri" panose="020F0502020204030204" pitchFamily="34" charset="0"/>
              </a:rPr>
              <a:t>- Toezichthouder kinderopvang</a:t>
            </a:r>
          </a:p>
        </p:txBody>
      </p:sp>
      <p:sp>
        <p:nvSpPr>
          <p:cNvPr id="5" name="Titel 4"/>
          <p:cNvSpPr>
            <a:spLocks noGrp="1"/>
          </p:cNvSpPr>
          <p:nvPr>
            <p:ph type="title"/>
          </p:nvPr>
        </p:nvSpPr>
        <p:spPr>
          <a:xfrm>
            <a:off x="643766" y="1048989"/>
            <a:ext cx="10923589" cy="756814"/>
          </a:xfrm>
        </p:spPr>
        <p:txBody>
          <a:bodyPr>
            <a:noAutofit/>
          </a:bodyPr>
          <a:lstStyle/>
          <a:p>
            <a:r>
              <a:rPr lang="nl-NL" sz="2600" b="1" dirty="0">
                <a:solidFill>
                  <a:schemeClr val="accent4"/>
                </a:solidFill>
              </a:rPr>
              <a:t>3. Veranderende waarden in een nieuwe samenleving </a:t>
            </a:r>
          </a:p>
        </p:txBody>
      </p:sp>
      <p:sp>
        <p:nvSpPr>
          <p:cNvPr id="4" name="Tijdelijke aanduiding voor voettekst 3"/>
          <p:cNvSpPr>
            <a:spLocks noGrp="1"/>
          </p:cNvSpPr>
          <p:nvPr>
            <p:ph type="ftr" sz="quarter" idx="11"/>
          </p:nvPr>
        </p:nvSpPr>
        <p:spPr/>
        <p:txBody>
          <a:bodyPr/>
          <a:lstStyle/>
          <a:p>
            <a:endParaRPr lang="nl-NL" dirty="0"/>
          </a:p>
        </p:txBody>
      </p:sp>
      <p:pic>
        <p:nvPicPr>
          <p:cNvPr id="6" name="Afbeelding 5"/>
          <p:cNvPicPr>
            <a:picLocks noChangeAspect="1"/>
          </p:cNvPicPr>
          <p:nvPr/>
        </p:nvPicPr>
        <p:blipFill>
          <a:blip r:embed="rId2"/>
          <a:stretch>
            <a:fillRect/>
          </a:stretch>
        </p:blipFill>
        <p:spPr>
          <a:xfrm>
            <a:off x="1" y="5688427"/>
            <a:ext cx="12192000" cy="1182859"/>
          </a:xfrm>
          <a:prstGeom prst="rect">
            <a:avLst/>
          </a:prstGeom>
        </p:spPr>
      </p:pic>
    </p:spTree>
    <p:extLst>
      <p:ext uri="{BB962C8B-B14F-4D97-AF65-F5344CB8AC3E}">
        <p14:creationId xmlns:p14="http://schemas.microsoft.com/office/powerpoint/2010/main" val="429316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47033" y="2057400"/>
            <a:ext cx="10923589" cy="3931927"/>
          </a:xfrm>
        </p:spPr>
        <p:txBody>
          <a:bodyPr>
            <a:normAutofit/>
          </a:bodyPr>
          <a:lstStyle/>
          <a:p>
            <a:pPr marL="0" indent="0">
              <a:lnSpc>
                <a:spcPct val="110000"/>
              </a:lnSpc>
              <a:buNone/>
            </a:pPr>
            <a:r>
              <a:rPr lang="nl-NL" sz="2000" dirty="0"/>
              <a:t>Een </a:t>
            </a:r>
            <a:r>
              <a:rPr lang="nl-NL" sz="2000" b="1" dirty="0"/>
              <a:t>betere balans </a:t>
            </a:r>
            <a:r>
              <a:rPr lang="nl-NL" sz="2000" dirty="0"/>
              <a:t>tussen werk en privé</a:t>
            </a:r>
          </a:p>
          <a:p>
            <a:pPr>
              <a:lnSpc>
                <a:spcPct val="110000"/>
              </a:lnSpc>
              <a:spcBef>
                <a:spcPts val="600"/>
              </a:spcBef>
              <a:buFont typeface="Wingdings" pitchFamily="2" charset="2"/>
              <a:buChar char="§"/>
            </a:pPr>
            <a:r>
              <a:rPr lang="nl-NL" sz="2000" i="1" dirty="0">
                <a:solidFill>
                  <a:schemeClr val="accent1">
                    <a:lumMod val="75000"/>
                  </a:schemeClr>
                </a:solidFill>
                <a:latin typeface="Calibri-Italic"/>
              </a:rPr>
              <a:t>‘Mijn werkgever is heel flexibel geworden wat betreft werktijden. Ik werk drie dagen en ik werk nu twee dagen thuis. Het is allemaal goed ingericht, we mogen met weinig mensen op kantoor zijn en daardoor is het heel rustig. Ik kan later beginnen, het maakt niet uit. Het is heel flexibel en daardoor heel fijn werken.’ - </a:t>
            </a:r>
            <a:r>
              <a:rPr lang="nl-NL" sz="2000" dirty="0">
                <a:solidFill>
                  <a:schemeClr val="accent1">
                    <a:lumMod val="75000"/>
                  </a:schemeClr>
                </a:solidFill>
                <a:latin typeface="Calibri-Italic"/>
              </a:rPr>
              <a:t>Administratief medewerker</a:t>
            </a:r>
          </a:p>
          <a:p>
            <a:pPr marL="0" indent="0">
              <a:lnSpc>
                <a:spcPct val="110000"/>
              </a:lnSpc>
              <a:spcBef>
                <a:spcPts val="600"/>
              </a:spcBef>
              <a:buNone/>
            </a:pPr>
            <a:endParaRPr lang="nl-NL" sz="800" dirty="0">
              <a:solidFill>
                <a:schemeClr val="accent1">
                  <a:lumMod val="75000"/>
                </a:schemeClr>
              </a:solidFill>
              <a:latin typeface="Calibri-Italic"/>
            </a:endParaRPr>
          </a:p>
          <a:p>
            <a:pPr marL="0" indent="0">
              <a:lnSpc>
                <a:spcPct val="110000"/>
              </a:lnSpc>
              <a:spcBef>
                <a:spcPts val="600"/>
              </a:spcBef>
              <a:buNone/>
            </a:pPr>
            <a:r>
              <a:rPr lang="nl-NL" sz="2000" dirty="0"/>
              <a:t>Een groter belang van een </a:t>
            </a:r>
            <a:r>
              <a:rPr lang="nl-NL" sz="2000" b="1" dirty="0"/>
              <a:t>comfortabel thuis</a:t>
            </a:r>
            <a:r>
              <a:rPr lang="nl-NL" sz="2000" dirty="0"/>
              <a:t> en directe leefomgeving</a:t>
            </a:r>
            <a:endParaRPr lang="nl-NL" sz="2000" b="1" dirty="0"/>
          </a:p>
          <a:p>
            <a:pPr>
              <a:lnSpc>
                <a:spcPct val="110000"/>
              </a:lnSpc>
              <a:buFont typeface="Wingdings" pitchFamily="2" charset="2"/>
              <a:buChar char="§"/>
            </a:pPr>
            <a:r>
              <a:rPr lang="nl-NL" sz="2000" i="1" dirty="0">
                <a:solidFill>
                  <a:schemeClr val="accent1">
                    <a:lumMod val="75000"/>
                  </a:schemeClr>
                </a:solidFill>
                <a:latin typeface="Calibri-Italic"/>
              </a:rPr>
              <a:t>‘Ik droom over betaalbare woningen en voldoende ruimte, ook als je bijvoorbeeld thuis moet werken. Veel van de onrust in de steden gaat nu volgens mij over de drukte, geen ruimte hebben. We moeten op een andere manier woningbouw realiseren.’ - </a:t>
            </a:r>
            <a:r>
              <a:rPr lang="nl-NL" sz="2000" dirty="0">
                <a:solidFill>
                  <a:schemeClr val="accent1">
                    <a:lumMod val="75000"/>
                  </a:schemeClr>
                </a:solidFill>
                <a:latin typeface="Calibri-Italic"/>
              </a:rPr>
              <a:t>Gepensioneerde</a:t>
            </a:r>
          </a:p>
          <a:p>
            <a:pPr>
              <a:lnSpc>
                <a:spcPct val="110000"/>
              </a:lnSpc>
            </a:pPr>
            <a:endParaRPr lang="nl-NL" b="1" dirty="0"/>
          </a:p>
          <a:p>
            <a:pPr marL="313200" lvl="1" indent="0">
              <a:buNone/>
            </a:pPr>
            <a:endParaRPr lang="nl-NL" b="1" dirty="0"/>
          </a:p>
        </p:txBody>
      </p:sp>
      <p:sp>
        <p:nvSpPr>
          <p:cNvPr id="3" name="Titel 2"/>
          <p:cNvSpPr>
            <a:spLocks noGrp="1"/>
          </p:cNvSpPr>
          <p:nvPr>
            <p:ph type="title"/>
          </p:nvPr>
        </p:nvSpPr>
        <p:spPr>
          <a:xfrm>
            <a:off x="643022" y="838200"/>
            <a:ext cx="10923589" cy="948047"/>
          </a:xfrm>
        </p:spPr>
        <p:txBody>
          <a:bodyPr>
            <a:noAutofit/>
          </a:bodyPr>
          <a:lstStyle/>
          <a:p>
            <a:r>
              <a:rPr lang="nl-NL" sz="2800" b="1" dirty="0"/>
              <a:t>Thuiswerken zet ‘thuis’ in ander perspectief</a:t>
            </a: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4600" y="132800"/>
            <a:ext cx="1907931" cy="1332000"/>
          </a:xfrm>
          <a:prstGeom prst="rect">
            <a:avLst/>
          </a:prstGeom>
        </p:spPr>
      </p:pic>
      <p:sp>
        <p:nvSpPr>
          <p:cNvPr id="5" name="Tekstvak 4"/>
          <p:cNvSpPr txBox="1"/>
          <p:nvPr/>
        </p:nvSpPr>
        <p:spPr>
          <a:xfrm>
            <a:off x="10058400" y="1524000"/>
            <a:ext cx="3886200" cy="461665"/>
          </a:xfrm>
          <a:prstGeom prst="rect">
            <a:avLst/>
          </a:prstGeom>
          <a:noFill/>
        </p:spPr>
        <p:txBody>
          <a:bodyPr wrap="square" rtlCol="0">
            <a:spAutoFit/>
          </a:bodyPr>
          <a:lstStyle/>
          <a:p>
            <a:r>
              <a:rPr lang="nl-NL" sz="1200" b="1" dirty="0"/>
              <a:t>Tanja </a:t>
            </a:r>
            <a:r>
              <a:rPr lang="nl-NL" sz="1200" b="1" dirty="0" err="1"/>
              <a:t>Lendzion</a:t>
            </a:r>
            <a:r>
              <a:rPr lang="nl-NL" sz="1200" b="1" dirty="0"/>
              <a:t> - </a:t>
            </a:r>
          </a:p>
          <a:p>
            <a:r>
              <a:rPr lang="nl-NL" sz="1200" b="1" dirty="0"/>
              <a:t>deelnemer</a:t>
            </a:r>
          </a:p>
        </p:txBody>
      </p:sp>
    </p:spTree>
    <p:extLst>
      <p:ext uri="{BB962C8B-B14F-4D97-AF65-F5344CB8AC3E}">
        <p14:creationId xmlns:p14="http://schemas.microsoft.com/office/powerpoint/2010/main" val="2144791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minjus&quot; profile=&quot;minjus&quot; model=&quot;presentatiebreed-2016.xml&quot; country-code=&quot;31&quot; target=&quot;Microsoft PowerPoint&quot; target-version=&quot;16.0.5122&quot;&gt;&lt;presentatie template=&quot;presentatiebreed-2016.pptx&quot; id=&quot;cc2b9302a9c849c5ae2713e078f0c527&quot; version=&quot;1.0&quot; lcid=&quot;1043&quot;&gt;&lt;PAPER/&gt;&lt;version_xml value=&quot;1.1-2017-02-15&quot;/&gt;&lt;titel value=&quot;Overzicht herstelplannen en dialoogtraject&quot; formatted-value=&quot;Overzicht herstelplannen en dialoogtraject&quot; format-disabled=&quot;true&quot;/&gt;&lt;subtitel value=&quot;DOC-19 13 april&quot; formatted-value=&quot;DOC-19 13 april&quot; format-disabled=&quot;true&quot;/&gt;&lt;datum value=&quot;2021-04-13T00:00:00&quot; formatted-value=&quot;13 april 2021&quot;/&gt;&lt;spreker value=&quot;x&quot; formatted-value=&quot;x&quot; format-disabled=&quot;true&quot;/&gt;&lt;voettekst formatted-value=&quot;Overzicht herstelplannen en dialoogtraject&quot;/&gt;&lt;woordmerk formatted-value=&quot;(slides)/images/woordmerk2016/RO_Logo_2_RGB_diap_nl.png&quot;/&gt;&lt;lsttaal/&gt;&lt;rubriek value=&quot;1&quot; formatted-value=&quot; &quot;/&gt;&lt;merking value=&quot;1&quot; formatted-value=&quot; &quot;/&gt;&lt;rubricering formatted-value=&quot;&quot;/&gt;&lt;kleuren value=&quot;donkerblauw&quot; formatted-value=&quot;Donkerblauw&quot;/&gt;&lt;eerstedia value=&quot;verticaal&quot; formatted-value=&quot;verticaal&quot; format-disabled=&quot;true&quot;/&gt;&lt;eerstediaspeciaal formatted-value=&quot;&quot;/&gt;&lt;typelogo value=&quot;2&quot; formatted-value=&quot;Rijksoverheid&quot;/&gt;&lt;afbeelding value=&quot;17&quot; formatted-value=&quot;Gebouw&quot;/&gt;&lt;strapline-image formatted-value=&quot;$/(slides)/images/dividers/Gebouw_breed.jpg&quot;/&gt;&lt;voorbeeld-alleenkleur formatted-value=&quot;(thumbnails)/donkerblauw.JPG&quot;/&gt;&lt;voorbeeld-afbeelding-verticaal formatted-value=&quot;(thumbnails)/donkerblauw-afbeelding-verticaal-Gebouw.JPG&quot;/&gt;&lt;voorbeeld-afbeelding-horizontaal formatted-value=&quot;(thumbnails)/donkerblauw-afbeelding-horizontaal-Gebouw.JPG&quot;/&gt;&lt;voorbeeld-verticaal formatted-value=&quot;(thumbnails)/donkerblauw-verticaal.JPG&quot;/&gt;&lt;voorbeeld-horizontaal formatted-value=&quot;(thumbnails)/donkerblauw-horizontaal.JPG&quot;/&gt;&lt;reopened value=&quot;false&quot;/&gt;&lt;fitstslide-in value=&quot;&quot;/&gt;&lt;fitstslide-change value=&quot;true&quot;/&gt;&lt;organisatie-item value=&quot;294&quot; formatted-value=&quot;DGSC-19 SK&quot;&gt;&lt;organisatie zoekveld=&quot;DGSC-19 SK&quot; facebook=&quot;&quot; linkedin=&quot;&quot; twitter=&quot;&quot; youtube=&quot;&quot; id=&quot;294&quot;&gt;&#10;    &lt;taal id=&quot;1043&quot; zoekveld=&quot;DGSC-19 SK&quot; taal=&quot;1043&quot; omschrijving=&quot;Directoraat-Generaal Samenleving en Covid-19 - Directie Strategie en Kennis Covid-19&quot; naamdirectoraatgeneraal=&quot;Directoraat-Generaal Samenleving en Covid-19&quot; naamdirectie=&quot;Directie Strategie en Kennis Covid-19&quot; naamgebouw=&quot;20301&quot; baadres=&quot;Turfmarkt 147&quot; bapostcode=&quot;2511 DP&quot; baplaats=&quot;Den Haag&quot; paadres=&quot;2500 EH&quot; papostcode=&quot;Den Haag&quot; paplaats=&quot;www.rijksoverheid.nl&quot; land=&quot;Nederland&quot; telefoonnummer=&quot;&quot; faxnummer=&quot;&quot; website=&quot;&quot; banknaam=&quot;&quot; banknummer=&quot;&quot; logo=&quot;RO_LINT&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quot; bic=&quot;&quot; infonummer=&quot;&quot; koptekst=&quot;\nDirectoraat-Generaal Samenleving en Covid-19\nDirectie Strategie en Kennis Covid-19&quot; bezoekadres=&quot;Bezoekadres\n20301\nTurfmarkt 147\n2511 DP Den Haag\nTelefoon \nFax \n&quot; postadres=&quot;Postadres:\nPostbus 2500 EH,\nDen Haag www.rijksoverheid.nl&quot;/&gt;&#10;    &lt;taal id=&quot;1031&quot; zoekveld=&quot;DGSC-19 SK&quot; taal=&quot;1031&quot; omschrijving=&quot;Directoraat-Generaal Samenleving en Covid-19 - Strategie en Kennis&quot; naamdirectoraatgeneraal=&quot;Directoraat-Generaal Samenleving en Covid-19 - Strategie en Kennis&quot; naamdirectie=&quot;Directie Strategie en Kennis&quot; naamgebouw=&quot;&quot; baadres=&quot;Turfmarkt 147&quot; bapostcode=&quot;2511 DP&quot; baplaats=&quot;Den Haag&quot; paadres=&quot;20301&quot; papostcode=&quot;2500 EH&quot; paplaats=&quot;Den Haag&quot; land=&quot;Niederlande&quot; telefoonnummer=&quot;&quot; faxnummer=&quot;&quot; website=&quot;www.government.nl&quot; banknaam=&quot;&quot; banknummer=&quot;&quot; logo=&quot;RO_J&quot; kleuren=&quot;alles&quot; vrijkopje=&quot;&quot; vrij1=&quot;&quot; vrij2=&quot;&quot; vrij3=&quot;&quot; vrij4=&quot;&quot; vrij5=&quot;&quot; vrij6=&quot;&quot; vrij7=&quot;&quot; vrij8=&quot;&quot; payoff=&quot;&quot; instructies=&quot;Bitte bei Antwort Datum und unser Zeichen angeben. Bitte pro Zuschrift nur eine Angelegenheit behandeln.&quot; email=&quot;&quot; iban=&quot;&quot; bic=&quot;&quot; infonummer=&quot;&quot; koptekst=&quot;\nDirectoraat-Generaal Samenleving en Covid-19 - Strategie en Kennis\nDirectie Strategie en Kennis&quot; bezoekadres=&quot;Bezoekadres\nTurfmarkt 147\n2511 DP Den Haag\nTelefoon \nFax \nwww.government.nl&quot; postadres=&quot;Postadres:\nPostbus 20301,\n2500 EH Den Haag&quot;/&gt;&#10;    &lt;taal id=&quot;2057&quot; zoekveld=&quot;DGSC-19 SK&quot; taal=&quot;2057&quot; omschrijving=&quot;Directoraat-Generaal Samenleving en Covid-19 - Strategie en Kennis&quot; naamdirectoraatgeneraal=&quot;Directoraat-Generaal Samenleving en Covid-19 - Strategie en Kennis&quot; naamdirectie=&quot;Directie Strategie en Kennis&quot; naamgebouw=&quot;&quot; baadres=&quot;Turfmarkt 147&quot; bapostcode=&quot;2511 DP&quot; baplaats=&quot;The Hague&quot; paadres=&quot;20301&quot; papostcode=&quot;2500 EH&quot; paplaats=&quot;The Hague&quot; land=&quot;The Netherlands&quot; telefoonnummer=&quot;&quot; faxnummer=&quot;&quot; website=&quot;www.government.nl&quot; banknaam=&quot;&quot; banknummer=&quot;&quot; logo=&quot;RO_J&quot; kleuren=&quot;alles&quot; vrijkopje=&quot;&quot; vrij1=&quot;&quot; vrij2=&quot;&quot; vrij3=&quot;&quot; vrij4=&quot;&quot; vrij5=&quot;&quot; vrij6=&quot;&quot; vrij7=&quot;&quot; vrij8=&quot;&quot; payoff=&quot;&quot; instructies=&quot;Please quote date of letter and our ref. when replying. Do not raise more than one subject per letter.&quot; email=&quot;&quot; iban=&quot;&quot; bic=&quot;&quot; infonummer=&quot;&quot; koptekst=&quot;\nDirectoraat-Generaal Samenleving en Covid-19 - Strategie en Kennis\nDirectie Strategie en Kennis&quot; bezoekadres=&quot;Bezoekadres\nTurfmarkt 147\n2511 DP The Hague\nTelefoon \nFax \nwww.government.nl&quot; postadres=&quot;Postadres:\nPostbus 20301,\n2500 EH The Hague&quot;/&gt;&#10;    &lt;taal id=&quot;1034&quot; zoekveld=&quot;DGSC-19 SK&quot; taal=&quot;1034&quot; omschrijving=&quot;Directoraat-Generaal Samenleving en Covid-19 - Strategie en Kennis&quot; naamdirectoraatgeneraal=&quot;Directoraat-Generaal Samenleving en Covid-19 - Strategie en Kennis&quot; naamdirectie=&quot;Directie Strategie en Kennis&quot; naamgebouw=&quot;&quot; baadres=&quot;Turfmarkt 147&quot; bapostcode=&quot;2511 DP&quot; baplaats=&quot;La Haya&quot; paadres=&quot;20301&quot; papostcode=&quot;2500 EH&quot; paplaats=&quot;La Haya&quot; land=&quot;Países Bajos&quot; telefoonnummer=&quot;&quot; faxnummer=&quot;&quot; website=&quot;www.government.nl&quot; banknaam=&quot;&quot; banknummer=&quot;&quot; logo=&quot;RO_J&quot; kleuren=&quot;alles&quot; vrijkopje=&quot;&quot; vrij1=&quot;&quot; vrij2=&quot;&quot; vrij3=&quot;&quot; vrij4=&quot;&quot; vrij5=&quot;&quot; vrij6=&quot;&quot; vrij7=&quot;&quot; vrij8=&quot;&quot; payoff=&quot;&quot; instructies=&quot;En su eventual contestación, por favor, indique la fecha y nuestro número de referencia. Le rogamos en cada carta trate un solo asunto.&quot; email=&quot;&quot; iban=&quot;&quot; bic=&quot;&quot; infonummer=&quot;&quot; koptekst=&quot;\nDirectoraat-Generaal Samenleving en Covid-19 - Strategie en Kennis\nDirectie Strategie en Kennis&quot; bezoekadres=&quot;Bezoekadres\nTurfmarkt 147\n2511 DP La Haya\nTelefoon \nFax \nwww.government.nl&quot; postadres=&quot;Postadres:\nPostbus 20301,\n2500 EH La Haya&quot;/&gt;&#10;    &lt;taal id=&quot;1036&quot; zoekveld=&quot;DGSC-19 SK&quot; taal=&quot;1036&quot; omschrijving=&quot;Directoraat-Generaal Samenleving en Covid-19 - Strategie en Kennis&quot; naamdirectoraatgeneraal=&quot;Directoraat-Generaal Samenleving en Covid-19 - Strategie en Kennis&quot; naamdirectie=&quot;Directie Strategie en Kennis&quot; naamgebouw=&quot;&quot; baadres=&quot;Turfmarkt 147&quot; bapostcode=&quot;2511 DP&quot; baplaats=&quot;La Haye&quot; paadres=&quot;20301&quot; papostcode=&quot;2500 EH&quot; paplaats=&quot;La Haye&quot; land=&quot;Pays-Bas&quot; telefoonnummer=&quot;&quot; faxnummer=&quot;&quot; website=&quot;www.government.nl&quot; banknaam=&quot;&quot; banknummer=&quot;&quot; logo=&quot;RO_J&quot; kleuren=&quot;alles&quot; vrijkopje=&quot;&quot; vrij1=&quot;&quot; vrij2=&quot;&quot; vrij3=&quot;&quot; vrij4=&quot;&quot; vrij5=&quot;&quot; vrij6=&quot;&quot; vrij7=&quot;&quot; vrij8=&quot;&quot; payoff=&quot;&quot; instructies=&quot;Prière de mentionner dans toute correspondance la date et notre référence. Prière de ne traiter qu'une seule affaire par lettre.&quot; email=&quot;&quot; iban=&quot;&quot; bic=&quot;&quot; infonummer=&quot;&quot; koptekst=&quot;\nDirectoraat-Generaal Samenleving en Covid-19 - Strategie en Kennis\nDirectie Strategie en Kennis&quot; bezoekadres=&quot;Bezoekadres\nTurfmarkt 147\n2511 DP La Haye\nTelefoon \nFax \nwww.government.nl&quot; postadres=&quot;Postadres:\nPostbus 20301,\n2500 EH La Haye&quot;/&gt;&#10;   &lt;/organisatie&gt;&#10;  &lt;/organisatie-item&gt;&lt;/presentatie&gt;&lt;/data&gt;&#10;"/>
</p:tagLst>
</file>

<file path=ppt/theme/theme1.xml><?xml version="1.0" encoding="utf-8"?>
<a:theme xmlns:a="http://schemas.openxmlformats.org/drawingml/2006/main" name="Rijksoverheid">
  <a:themeElements>
    <a:clrScheme name="Rijksoverheid">
      <a:dk1>
        <a:srgbClr val="000000"/>
      </a:dk1>
      <a:lt1>
        <a:srgbClr val="FFFFFF"/>
      </a:lt1>
      <a:dk2>
        <a:srgbClr val="01689B"/>
      </a:dk2>
      <a:lt2>
        <a:srgbClr val="E5F0F9"/>
      </a:lt2>
      <a:accent1>
        <a:srgbClr val="007BC7"/>
      </a:accent1>
      <a:accent2>
        <a:srgbClr val="8FCAE7"/>
      </a:accent2>
      <a:accent3>
        <a:srgbClr val="F092CD"/>
      </a:accent3>
      <a:accent4>
        <a:srgbClr val="CA005D"/>
      </a:accent4>
      <a:accent5>
        <a:srgbClr val="D52B1E"/>
      </a:accent5>
      <a:accent6>
        <a:srgbClr val="E17000"/>
      </a:accent6>
      <a:hlink>
        <a:srgbClr val="01689B"/>
      </a:hlink>
      <a:folHlink>
        <a:srgbClr val="CCE0F1"/>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jksoverheid gerubriceerd">
  <a:themeElements>
    <a:clrScheme name="Rijksoverheid">
      <a:dk1>
        <a:srgbClr val="000000"/>
      </a:dk1>
      <a:lt1>
        <a:srgbClr val="FFFFFF"/>
      </a:lt1>
      <a:dk2>
        <a:srgbClr val="01689B"/>
      </a:dk2>
      <a:lt2>
        <a:srgbClr val="E5F0F9"/>
      </a:lt2>
      <a:accent1>
        <a:srgbClr val="007BC7"/>
      </a:accent1>
      <a:accent2>
        <a:srgbClr val="8FCAE7"/>
      </a:accent2>
      <a:accent3>
        <a:srgbClr val="F092CD"/>
      </a:accent3>
      <a:accent4>
        <a:srgbClr val="CA005D"/>
      </a:accent4>
      <a:accent5>
        <a:srgbClr val="D52B1E"/>
      </a:accent5>
      <a:accent6>
        <a:srgbClr val="E17000"/>
      </a:accent6>
      <a:hlink>
        <a:srgbClr val="01689B"/>
      </a:hlink>
      <a:folHlink>
        <a:srgbClr val="CCE0F1"/>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4714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Rijksoverheid">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overhei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1668</Words>
  <Application>Microsoft Macintosh PowerPoint</Application>
  <PresentationFormat>Breedbeeld</PresentationFormat>
  <Paragraphs>96</Paragraphs>
  <Slides>15</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15</vt:i4>
      </vt:variant>
    </vt:vector>
  </HeadingPairs>
  <TitlesOfParts>
    <vt:vector size="22" baseType="lpstr">
      <vt:lpstr>Arial</vt:lpstr>
      <vt:lpstr>Calibri</vt:lpstr>
      <vt:lpstr>Calibri-Italic</vt:lpstr>
      <vt:lpstr>Verdana</vt:lpstr>
      <vt:lpstr>Wingdings</vt:lpstr>
      <vt:lpstr>Rijksoverheid</vt:lpstr>
      <vt:lpstr>Rijksoverheid gerubriceerd</vt:lpstr>
      <vt:lpstr>   Nederland na de crisis </vt:lpstr>
      <vt:lpstr>‘Nederland na de crisis’ is niet per se ‘NL na het virus’</vt:lpstr>
      <vt:lpstr>Het gesprek met de samenleving</vt:lpstr>
      <vt:lpstr>Belangrijkste inzichten uit de dialogen</vt:lpstr>
      <vt:lpstr>1. De samenleving is veerkrachtig </vt:lpstr>
      <vt:lpstr>2. Directe schade COVID-19 is groot </vt:lpstr>
      <vt:lpstr>Meer zorgen om ‘verliezers’ in de samenleving</vt:lpstr>
      <vt:lpstr>3. Veranderende waarden in een nieuwe samenleving </vt:lpstr>
      <vt:lpstr>Thuiswerken zet ‘thuis’ in ander perspectief</vt:lpstr>
      <vt:lpstr> Een nieuwe blik op leefomgeving en klimaat</vt:lpstr>
      <vt:lpstr>4. Online (blended) samenleving</vt:lpstr>
      <vt:lpstr>Opgaven voor blended society</vt:lpstr>
      <vt:lpstr>5. Breed oppakken van opgaven en perspectief bieden: de overheid als regisseur </vt:lpstr>
      <vt:lpstr>6. Dialoog met de samenleving is belangrijk</vt:lpstr>
      <vt:lpstr>Hoe nu verder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Overzicht herstelplannen en dialoogtraject</dc:title>
  <dc:subject>DOC-19 13 april</dc:subject>
  <dc:creator/>
  <cp:lastModifiedBy/>
  <cp:revision>1</cp:revision>
  <dcterms:created xsi:type="dcterms:W3CDTF">2015-08-25T11:21:38Z</dcterms:created>
  <dcterms:modified xsi:type="dcterms:W3CDTF">2021-06-02T17:25:14Z</dcterms:modified>
  <cp:category>Overzicht herstelplannen en dialoogtraject</cp:category>
</cp:coreProperties>
</file>